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7" r:id="rId11"/>
    <p:sldId id="265" r:id="rId12"/>
    <p:sldId id="266" r:id="rId1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82"/>
    <a:srgbClr val="205B41"/>
    <a:srgbClr val="25B755"/>
    <a:srgbClr val="006DDF"/>
    <a:srgbClr val="7414DC"/>
    <a:srgbClr val="088486"/>
    <a:srgbClr val="ED3F23"/>
    <a:srgbClr val="073B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36" autoAdjust="0"/>
    <p:restoredTop sz="94687"/>
  </p:normalViewPr>
  <p:slideViewPr>
    <p:cSldViewPr snapToGrid="0">
      <p:cViewPr varScale="1">
        <p:scale>
          <a:sx n="46" d="100"/>
          <a:sy n="46" d="100"/>
        </p:scale>
        <p:origin x="1666"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5C632A-71C5-488F-872C-56A24B1E6B66}" type="datetimeFigureOut">
              <a:rPr lang="en-GB" smtClean="0"/>
              <a:t>02/02/2026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95756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C632A-71C5-488F-872C-56A24B1E6B66}" type="datetimeFigureOut">
              <a:rPr lang="en-GB" smtClean="0"/>
              <a:t>02/02/2026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722210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C632A-71C5-488F-872C-56A24B1E6B66}" type="datetimeFigureOut">
              <a:rPr lang="en-GB" smtClean="0"/>
              <a:t>02/02/2026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5762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C632A-71C5-488F-872C-56A24B1E6B66}" type="datetimeFigureOut">
              <a:rPr lang="en-GB" smtClean="0"/>
              <a:t>02/02/2026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2137255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5C632A-71C5-488F-872C-56A24B1E6B66}" type="datetimeFigureOut">
              <a:rPr lang="en-GB" smtClean="0"/>
              <a:t>02/02/2026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110090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5C632A-71C5-488F-872C-56A24B1E6B66}" type="datetimeFigureOut">
              <a:rPr lang="en-GB" smtClean="0"/>
              <a:t>02/02/2026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3540151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5C632A-71C5-488F-872C-56A24B1E6B66}" type="datetimeFigureOut">
              <a:rPr lang="en-GB" smtClean="0"/>
              <a:t>02/02/2026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72019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5C632A-71C5-488F-872C-56A24B1E6B66}" type="datetimeFigureOut">
              <a:rPr lang="en-GB" smtClean="0"/>
              <a:t>02/02/2026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228161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C632A-71C5-488F-872C-56A24B1E6B66}" type="datetimeFigureOut">
              <a:rPr lang="en-GB" smtClean="0"/>
              <a:t>02/02/2026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1678820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5C632A-71C5-488F-872C-56A24B1E6B66}" type="datetimeFigureOut">
              <a:rPr lang="en-GB" smtClean="0"/>
              <a:t>02/02/2026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81387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5C632A-71C5-488F-872C-56A24B1E6B66}" type="datetimeFigureOut">
              <a:rPr lang="en-GB" smtClean="0"/>
              <a:t>02/02/2026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CBF4CB-7D89-443D-87F5-73B48854C70D}" type="slidenum">
              <a:rPr lang="en-GB" smtClean="0"/>
              <a:t>‹#›</a:t>
            </a:fld>
            <a:endParaRPr lang="en-GB"/>
          </a:p>
        </p:txBody>
      </p:sp>
    </p:spTree>
    <p:extLst>
      <p:ext uri="{BB962C8B-B14F-4D97-AF65-F5344CB8AC3E}">
        <p14:creationId xmlns:p14="http://schemas.microsoft.com/office/powerpoint/2010/main" val="1534080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C55C632A-71C5-488F-872C-56A24B1E6B66}" type="datetimeFigureOut">
              <a:rPr lang="en-GB" smtClean="0"/>
              <a:t>02/02/2026</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1BCBF4CB-7D89-443D-87F5-73B48854C70D}" type="slidenum">
              <a:rPr lang="en-GB" smtClean="0"/>
              <a:t>‹#›</a:t>
            </a:fld>
            <a:endParaRPr lang="en-GB"/>
          </a:p>
        </p:txBody>
      </p:sp>
    </p:spTree>
    <p:extLst>
      <p:ext uri="{BB962C8B-B14F-4D97-AF65-F5344CB8AC3E}">
        <p14:creationId xmlns:p14="http://schemas.microsoft.com/office/powerpoint/2010/main" val="380609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andrew.p.thorpe@outlook.com"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highweekbeavers@outlook.com" TargetMode="External"/><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2F7543B-C889-62C9-4576-C5339AD5D095}"/>
              </a:ext>
            </a:extLst>
          </p:cNvPr>
          <p:cNvGrpSpPr/>
          <p:nvPr/>
        </p:nvGrpSpPr>
        <p:grpSpPr>
          <a:xfrm>
            <a:off x="278394" y="75464"/>
            <a:ext cx="3123082" cy="1355077"/>
            <a:chOff x="-339" y="0"/>
            <a:chExt cx="3290168" cy="1463426"/>
          </a:xfrm>
        </p:grpSpPr>
        <p:sp>
          <p:nvSpPr>
            <p:cNvPr id="5" name="Text Box 2">
              <a:extLst>
                <a:ext uri="{FF2B5EF4-FFF2-40B4-BE49-F238E27FC236}">
                  <a16:creationId xmlns:a16="http://schemas.microsoft.com/office/drawing/2014/main" id="{DB6EE978-42DC-5070-1EE6-6D51DCDEDADE}"/>
                </a:ext>
              </a:extLst>
            </p:cNvPr>
            <p:cNvSpPr txBox="1">
              <a:spLocks noChangeArrowheads="1"/>
            </p:cNvSpPr>
            <p:nvPr/>
          </p:nvSpPr>
          <p:spPr bwMode="auto">
            <a:xfrm>
              <a:off x="-339" y="983763"/>
              <a:ext cx="3290168" cy="479663"/>
            </a:xfrm>
            <a:prstGeom prst="rect">
              <a:avLst/>
            </a:prstGeom>
            <a:noFill/>
            <a:ln w="9525">
              <a:noFill/>
              <a:miter lim="800000"/>
              <a:headEnd/>
              <a:tailEnd/>
            </a:ln>
          </p:spPr>
          <p:txBody>
            <a:bodyPr rot="0" vert="horz" wrap="square" lIns="0" tIns="0" rIns="0" bIns="0" anchor="t" anchorCtr="0">
              <a:noAutofit/>
            </a:bodyPr>
            <a:lstStyle/>
            <a:p>
              <a:pPr defTabSz="914327">
                <a:lnSpc>
                  <a:spcPts val="2100"/>
                </a:lnSpc>
              </a:pPr>
              <a:r>
                <a:rPr lang="en-GB" sz="2100" b="1" kern="0" dirty="0">
                  <a:solidFill>
                    <a:srgbClr val="7414DC"/>
                  </a:solidFill>
                  <a:latin typeface="Nunito Sans Black" pitchFamily="2" charset="0"/>
                  <a:ea typeface="NunitoSans-Black"/>
                  <a:cs typeface="NunitoSans-Black"/>
                </a:rPr>
                <a:t>1st Highweek Village</a:t>
              </a:r>
              <a:endParaRPr lang="en-GB" sz="1401" b="1" kern="0" dirty="0">
                <a:solidFill>
                  <a:srgbClr val="7414DC"/>
                </a:solidFill>
                <a:latin typeface="Nunito Sans Black" pitchFamily="2" charset="0"/>
                <a:ea typeface="NunitoSans-Black"/>
                <a:cs typeface="NunitoSans-Black"/>
              </a:endParaRPr>
            </a:p>
          </p:txBody>
        </p:sp>
        <p:grpSp>
          <p:nvGrpSpPr>
            <p:cNvPr id="6" name="Group 5">
              <a:extLst>
                <a:ext uri="{FF2B5EF4-FFF2-40B4-BE49-F238E27FC236}">
                  <a16:creationId xmlns:a16="http://schemas.microsoft.com/office/drawing/2014/main" id="{E01DA77F-3A19-85C0-9A50-8F6DFA022598}"/>
                </a:ext>
              </a:extLst>
            </p:cNvPr>
            <p:cNvGrpSpPr>
              <a:grpSpLocks noChangeAspect="1"/>
            </p:cNvGrpSpPr>
            <p:nvPr/>
          </p:nvGrpSpPr>
          <p:grpSpPr>
            <a:xfrm>
              <a:off x="0" y="0"/>
              <a:ext cx="3239994" cy="910801"/>
              <a:chOff x="0" y="0"/>
              <a:chExt cx="10101600" cy="2842200"/>
            </a:xfrm>
            <a:solidFill>
              <a:srgbClr val="7414DC"/>
            </a:solidFill>
          </p:grpSpPr>
          <p:sp>
            <p:nvSpPr>
              <p:cNvPr id="7" name="Freeform 259">
                <a:extLst>
                  <a:ext uri="{FF2B5EF4-FFF2-40B4-BE49-F238E27FC236}">
                    <a16:creationId xmlns:a16="http://schemas.microsoft.com/office/drawing/2014/main" id="{D14B0703-A3FA-2A5C-46E3-48E00712ADA3}"/>
                  </a:ext>
                </a:extLst>
              </p:cNvPr>
              <p:cNvSpPr/>
              <p:nvPr/>
            </p:nvSpPr>
            <p:spPr>
              <a:xfrm>
                <a:off x="0" y="99504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txBody>
              <a:bodyPr/>
              <a:lstStyle/>
              <a:p>
                <a:pPr defTabSz="914327"/>
                <a:endParaRPr lang="en-GB" sz="1799" kern="0">
                  <a:solidFill>
                    <a:sysClr val="windowText" lastClr="000000"/>
                  </a:solidFill>
                </a:endParaRPr>
              </a:p>
            </p:txBody>
          </p:sp>
          <p:sp>
            <p:nvSpPr>
              <p:cNvPr id="8" name="Freeform 260">
                <a:extLst>
                  <a:ext uri="{FF2B5EF4-FFF2-40B4-BE49-F238E27FC236}">
                    <a16:creationId xmlns:a16="http://schemas.microsoft.com/office/drawing/2014/main" id="{865C4F55-1AE3-CE25-11B2-7D10805018B6}"/>
                  </a:ext>
                </a:extLst>
              </p:cNvPr>
              <p:cNvSpPr/>
              <p:nvPr/>
            </p:nvSpPr>
            <p:spPr>
              <a:xfrm>
                <a:off x="1224360" y="132300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txBody>
              <a:bodyPr/>
              <a:lstStyle/>
              <a:p>
                <a:pPr defTabSz="914327"/>
                <a:endParaRPr lang="en-GB" sz="1799" kern="0">
                  <a:solidFill>
                    <a:sysClr val="windowText" lastClr="000000"/>
                  </a:solidFill>
                </a:endParaRPr>
              </a:p>
            </p:txBody>
          </p:sp>
          <p:sp>
            <p:nvSpPr>
              <p:cNvPr id="9" name="Freeform 261">
                <a:extLst>
                  <a:ext uri="{FF2B5EF4-FFF2-40B4-BE49-F238E27FC236}">
                    <a16:creationId xmlns:a16="http://schemas.microsoft.com/office/drawing/2014/main" id="{AA148C69-4C0F-222D-8DF4-F1986DDA0871}"/>
                  </a:ext>
                </a:extLst>
              </p:cNvPr>
              <p:cNvSpPr/>
              <p:nvPr/>
            </p:nvSpPr>
            <p:spPr>
              <a:xfrm>
                <a:off x="2284920" y="132300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txBody>
              <a:bodyPr/>
              <a:lstStyle/>
              <a:p>
                <a:pPr defTabSz="914327"/>
                <a:endParaRPr lang="en-GB" sz="1799" kern="0">
                  <a:solidFill>
                    <a:sysClr val="windowText" lastClr="000000"/>
                  </a:solidFill>
                </a:endParaRPr>
              </a:p>
            </p:txBody>
          </p:sp>
          <p:sp>
            <p:nvSpPr>
              <p:cNvPr id="10" name="Freeform 262">
                <a:extLst>
                  <a:ext uri="{FF2B5EF4-FFF2-40B4-BE49-F238E27FC236}">
                    <a16:creationId xmlns:a16="http://schemas.microsoft.com/office/drawing/2014/main" id="{3B950152-4F31-4384-6388-0E09E8FFD2A6}"/>
                  </a:ext>
                </a:extLst>
              </p:cNvPr>
              <p:cNvSpPr/>
              <p:nvPr/>
            </p:nvSpPr>
            <p:spPr>
              <a:xfrm>
                <a:off x="3564000" y="134460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txBody>
              <a:bodyPr/>
              <a:lstStyle/>
              <a:p>
                <a:pPr defTabSz="914327"/>
                <a:endParaRPr lang="en-GB" sz="1799" kern="0">
                  <a:solidFill>
                    <a:sysClr val="windowText" lastClr="000000"/>
                  </a:solidFill>
                </a:endParaRPr>
              </a:p>
            </p:txBody>
          </p:sp>
          <p:sp>
            <p:nvSpPr>
              <p:cNvPr id="11" name="Freeform 263">
                <a:extLst>
                  <a:ext uri="{FF2B5EF4-FFF2-40B4-BE49-F238E27FC236}">
                    <a16:creationId xmlns:a16="http://schemas.microsoft.com/office/drawing/2014/main" id="{568FD731-D92E-75B4-C856-92FB440B31DA}"/>
                  </a:ext>
                </a:extLst>
              </p:cNvPr>
              <p:cNvSpPr/>
              <p:nvPr/>
            </p:nvSpPr>
            <p:spPr>
              <a:xfrm>
                <a:off x="4722840" y="107136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txBody>
              <a:bodyPr/>
              <a:lstStyle/>
              <a:p>
                <a:pPr defTabSz="914327"/>
                <a:endParaRPr lang="en-GB" sz="1799" kern="0">
                  <a:solidFill>
                    <a:sysClr val="windowText" lastClr="000000"/>
                  </a:solidFill>
                </a:endParaRPr>
              </a:p>
            </p:txBody>
          </p:sp>
          <p:sp>
            <p:nvSpPr>
              <p:cNvPr id="12" name="Freeform 264">
                <a:extLst>
                  <a:ext uri="{FF2B5EF4-FFF2-40B4-BE49-F238E27FC236}">
                    <a16:creationId xmlns:a16="http://schemas.microsoft.com/office/drawing/2014/main" id="{31369985-2BFF-77BA-7410-924FD4062A90}"/>
                  </a:ext>
                </a:extLst>
              </p:cNvPr>
              <p:cNvSpPr/>
              <p:nvPr/>
            </p:nvSpPr>
            <p:spPr>
              <a:xfrm>
                <a:off x="5411520" y="132300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txBody>
              <a:bodyPr/>
              <a:lstStyle/>
              <a:p>
                <a:pPr defTabSz="914327"/>
                <a:endParaRPr lang="en-GB" sz="1799" kern="0">
                  <a:solidFill>
                    <a:sysClr val="windowText" lastClr="000000"/>
                  </a:solidFill>
                </a:endParaRPr>
              </a:p>
            </p:txBody>
          </p:sp>
          <p:sp>
            <p:nvSpPr>
              <p:cNvPr id="13" name="Freeform 265">
                <a:extLst>
                  <a:ext uri="{FF2B5EF4-FFF2-40B4-BE49-F238E27FC236}">
                    <a16:creationId xmlns:a16="http://schemas.microsoft.com/office/drawing/2014/main" id="{0DD9ED0A-3A2C-1C45-C636-B778C8BF826B}"/>
                  </a:ext>
                </a:extLst>
              </p:cNvPr>
              <p:cNvSpPr/>
              <p:nvPr/>
            </p:nvSpPr>
            <p:spPr>
              <a:xfrm>
                <a:off x="8089560" y="209844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txBody>
              <a:bodyPr/>
              <a:lstStyle/>
              <a:p>
                <a:pPr defTabSz="914327"/>
                <a:endParaRPr lang="en-GB" sz="1799" kern="0">
                  <a:solidFill>
                    <a:sysClr val="windowText" lastClr="000000"/>
                  </a:solidFill>
                </a:endParaRPr>
              </a:p>
            </p:txBody>
          </p:sp>
          <p:sp>
            <p:nvSpPr>
              <p:cNvPr id="14" name="Freeform 266">
                <a:extLst>
                  <a:ext uri="{FF2B5EF4-FFF2-40B4-BE49-F238E27FC236}">
                    <a16:creationId xmlns:a16="http://schemas.microsoft.com/office/drawing/2014/main" id="{A4B7755C-5B4D-F623-B8F9-62AC63A2CC76}"/>
                  </a:ext>
                </a:extLst>
              </p:cNvPr>
              <p:cNvSpPr/>
              <p:nvPr/>
            </p:nvSpPr>
            <p:spPr>
              <a:xfrm>
                <a:off x="7969320" y="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txBody>
              <a:bodyPr/>
              <a:lstStyle/>
              <a:p>
                <a:pPr defTabSz="914327"/>
                <a:endParaRPr lang="en-GB" sz="1799" kern="0">
                  <a:solidFill>
                    <a:sysClr val="windowText" lastClr="000000"/>
                  </a:solidFill>
                </a:endParaRPr>
              </a:p>
            </p:txBody>
          </p:sp>
          <p:sp>
            <p:nvSpPr>
              <p:cNvPr id="15" name="Freeform 267">
                <a:extLst>
                  <a:ext uri="{FF2B5EF4-FFF2-40B4-BE49-F238E27FC236}">
                    <a16:creationId xmlns:a16="http://schemas.microsoft.com/office/drawing/2014/main" id="{25A17639-B845-91C1-37B7-A2F8CEEE6562}"/>
                  </a:ext>
                </a:extLst>
              </p:cNvPr>
              <p:cNvSpPr/>
              <p:nvPr/>
            </p:nvSpPr>
            <p:spPr>
              <a:xfrm>
                <a:off x="8953560" y="89640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txBody>
              <a:bodyPr/>
              <a:lstStyle/>
              <a:p>
                <a:pPr defTabSz="914327"/>
                <a:endParaRPr lang="en-GB" sz="1799" kern="0">
                  <a:solidFill>
                    <a:sysClr val="windowText" lastClr="000000"/>
                  </a:solidFill>
                </a:endParaRPr>
              </a:p>
            </p:txBody>
          </p:sp>
          <p:sp>
            <p:nvSpPr>
              <p:cNvPr id="16" name="Freeform 268">
                <a:extLst>
                  <a:ext uri="{FF2B5EF4-FFF2-40B4-BE49-F238E27FC236}">
                    <a16:creationId xmlns:a16="http://schemas.microsoft.com/office/drawing/2014/main" id="{AD2DE42D-215E-0DAC-5392-343678626D98}"/>
                  </a:ext>
                </a:extLst>
              </p:cNvPr>
              <p:cNvSpPr/>
              <p:nvPr/>
            </p:nvSpPr>
            <p:spPr>
              <a:xfrm>
                <a:off x="6941880" y="89640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txBody>
              <a:bodyPr/>
              <a:lstStyle/>
              <a:p>
                <a:pPr defTabSz="914327"/>
                <a:endParaRPr lang="en-GB" sz="1799" kern="0">
                  <a:solidFill>
                    <a:sysClr val="windowText" lastClr="000000"/>
                  </a:solidFill>
                </a:endParaRPr>
              </a:p>
            </p:txBody>
          </p:sp>
          <p:sp>
            <p:nvSpPr>
              <p:cNvPr id="17" name="Freeform 269">
                <a:extLst>
                  <a:ext uri="{FF2B5EF4-FFF2-40B4-BE49-F238E27FC236}">
                    <a16:creationId xmlns:a16="http://schemas.microsoft.com/office/drawing/2014/main" id="{B1454EC4-132F-4F20-FFC0-00BA73054C66}"/>
                  </a:ext>
                </a:extLst>
              </p:cNvPr>
              <p:cNvSpPr/>
              <p:nvPr/>
            </p:nvSpPr>
            <p:spPr>
              <a:xfrm>
                <a:off x="7619401" y="1803600"/>
                <a:ext cx="1804318" cy="153361"/>
              </a:xfrm>
              <a:custGeom>
                <a:avLst/>
                <a:gdLst/>
                <a:ahLst/>
                <a:cxnLst/>
                <a:rect l="0" t="0" r="r" b="b"/>
                <a:pathLst>
                  <a:path w="5012" h="426">
                    <a:moveTo>
                      <a:pt x="5011" y="425"/>
                    </a:moveTo>
                    <a:lnTo>
                      <a:pt x="0" y="425"/>
                    </a:lnTo>
                    <a:lnTo>
                      <a:pt x="0" y="0"/>
                    </a:lnTo>
                    <a:lnTo>
                      <a:pt x="5011" y="0"/>
                    </a:lnTo>
                    <a:lnTo>
                      <a:pt x="5011" y="425"/>
                    </a:lnTo>
                  </a:path>
                </a:pathLst>
              </a:custGeom>
              <a:grpFill/>
              <a:ln>
                <a:noFill/>
              </a:ln>
            </p:spPr>
            <p:txBody>
              <a:bodyPr/>
              <a:lstStyle/>
              <a:p>
                <a:pPr defTabSz="914327"/>
                <a:endParaRPr lang="en-GB" sz="1799" kern="0">
                  <a:solidFill>
                    <a:sysClr val="windowText" lastClr="000000"/>
                  </a:solidFill>
                </a:endParaRPr>
              </a:p>
            </p:txBody>
          </p:sp>
        </p:grpSp>
      </p:grpSp>
      <p:sp>
        <p:nvSpPr>
          <p:cNvPr id="18" name="Text Box 17">
            <a:extLst>
              <a:ext uri="{FF2B5EF4-FFF2-40B4-BE49-F238E27FC236}">
                <a16:creationId xmlns:a16="http://schemas.microsoft.com/office/drawing/2014/main" id="{AAB3E762-F5E1-C0E4-A0DB-34190923AB6C}"/>
              </a:ext>
            </a:extLst>
          </p:cNvPr>
          <p:cNvSpPr txBox="1">
            <a:spLocks/>
          </p:cNvSpPr>
          <p:nvPr/>
        </p:nvSpPr>
        <p:spPr bwMode="auto">
          <a:xfrm>
            <a:off x="4575183" y="-19922"/>
            <a:ext cx="210121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b" anchorCtr="0" upright="1">
            <a:noAutofit/>
          </a:bodyPr>
          <a:lstStyle/>
          <a:p>
            <a:pPr marL="12700" algn="r">
              <a:spcBef>
                <a:spcPts val="100"/>
              </a:spcBef>
            </a:pPr>
            <a:r>
              <a:rPr lang="en-GB" sz="1799" b="1" dirty="0">
                <a:latin typeface="Nunito Sans" pitchFamily="2" charset="0"/>
                <a:ea typeface="Nunito Sans" pitchFamily="2" charset="0"/>
                <a:cs typeface="Nunito Sans" pitchFamily="2" charset="0"/>
              </a:rPr>
              <a:t>Welcome Pack</a:t>
            </a:r>
            <a:endParaRPr lang="en-GB" sz="1100" dirty="0">
              <a:latin typeface="Nunito Sans" pitchFamily="2" charset="0"/>
              <a:ea typeface="Nunito Sans" pitchFamily="2" charset="0"/>
              <a:cs typeface="Nunito Sans" pitchFamily="2" charset="0"/>
            </a:endParaRPr>
          </a:p>
        </p:txBody>
      </p:sp>
      <p:sp>
        <p:nvSpPr>
          <p:cNvPr id="19" name="Text Box 2">
            <a:extLst>
              <a:ext uri="{FF2B5EF4-FFF2-40B4-BE49-F238E27FC236}">
                <a16:creationId xmlns:a16="http://schemas.microsoft.com/office/drawing/2014/main" id="{CDD4E5C2-7AE5-ECEA-1747-285521C3088F}"/>
              </a:ext>
            </a:extLst>
          </p:cNvPr>
          <p:cNvSpPr txBox="1">
            <a:spLocks noChangeArrowheads="1"/>
          </p:cNvSpPr>
          <p:nvPr/>
        </p:nvSpPr>
        <p:spPr bwMode="auto">
          <a:xfrm>
            <a:off x="157386" y="1399344"/>
            <a:ext cx="4389120"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kumimoji="0" lang="en-GB" sz="1400" i="0" u="none" strike="noStrike" kern="1200" cap="none" spc="0" normalizeH="0" baseline="0" noProof="0" dirty="0">
                <a:ln>
                  <a:noFill/>
                </a:ln>
                <a:solidFill>
                  <a:srgbClr val="7414DC"/>
                </a:solidFill>
                <a:effectLst/>
                <a:uLnTx/>
                <a:uFillTx/>
                <a:latin typeface="Nunito Sans Black" pitchFamily="2" charset="0"/>
                <a:ea typeface="Nunito Sans" pitchFamily="2" charset="0"/>
                <a:cs typeface="Nunito Sans" pitchFamily="2" charset="0"/>
              </a:rPr>
              <a:t>Welcome to the worldwide family of Scouts!</a:t>
            </a:r>
            <a:endParaRPr lang="en-GB" sz="1100" dirty="0">
              <a:latin typeface="Nunito Sans Black" pitchFamily="2" charset="0"/>
              <a:ea typeface="Nunito Sans" pitchFamily="2" charset="0"/>
              <a:cs typeface="Nunito Sans" pitchFamily="2" charset="0"/>
            </a:endParaRPr>
          </a:p>
        </p:txBody>
      </p:sp>
      <p:sp>
        <p:nvSpPr>
          <p:cNvPr id="20" name="Text Box 570868509">
            <a:extLst>
              <a:ext uri="{FF2B5EF4-FFF2-40B4-BE49-F238E27FC236}">
                <a16:creationId xmlns:a16="http://schemas.microsoft.com/office/drawing/2014/main" id="{6C2D5B0A-EC57-0475-A973-99BECBA8FD15}"/>
              </a:ext>
            </a:extLst>
          </p:cNvPr>
          <p:cNvSpPr txBox="1"/>
          <p:nvPr/>
        </p:nvSpPr>
        <p:spPr>
          <a:xfrm>
            <a:off x="178821" y="1668009"/>
            <a:ext cx="4391985" cy="1242412"/>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en-GB" sz="1100" dirty="0">
                <a:latin typeface="Nunito Sans" pitchFamily="2" charset="0"/>
                <a:ea typeface="Aptos" panose="020B0004020202020204" pitchFamily="34" charset="0"/>
                <a:cs typeface="Times New Roman" panose="02020603050405020304" pitchFamily="18" charset="0"/>
              </a:rPr>
              <a:t>This welcome pack aims to answer any questions that you may have about the Scout Association and 1</a:t>
            </a:r>
            <a:r>
              <a:rPr lang="en-GB" sz="1100" baseline="30000" dirty="0">
                <a:latin typeface="Nunito Sans" pitchFamily="2" charset="0"/>
                <a:ea typeface="Aptos" panose="020B0004020202020204" pitchFamily="34" charset="0"/>
                <a:cs typeface="Times New Roman" panose="02020603050405020304" pitchFamily="18" charset="0"/>
              </a:rPr>
              <a:t>st</a:t>
            </a:r>
            <a:r>
              <a:rPr lang="en-GB" sz="1100" dirty="0">
                <a:latin typeface="Nunito Sans" pitchFamily="2" charset="0"/>
                <a:ea typeface="Aptos" panose="020B0004020202020204" pitchFamily="34" charset="0"/>
                <a:cs typeface="Times New Roman" panose="02020603050405020304" pitchFamily="18" charset="0"/>
              </a:rPr>
              <a:t> Highweek Village Scout Group. If you have any further queries or concerns, please do not hesitate to contact me or your section Leader.</a:t>
            </a:r>
            <a:endParaRPr lang="en-GB" sz="1100" dirty="0">
              <a:latin typeface="Nunito Sans" pitchFamily="2" charset="0"/>
              <a:ea typeface="Nunito Sans" pitchFamily="2" charset="0"/>
              <a:cs typeface="Nunito Sans" pitchFamily="2" charset="0"/>
            </a:endParaRPr>
          </a:p>
          <a:p>
            <a:pPr>
              <a:lnSpc>
                <a:spcPct val="107000"/>
              </a:lnSpc>
            </a:pPr>
            <a:r>
              <a:rPr lang="en-GB" sz="1100" dirty="0">
                <a:latin typeface="Nunito Sans" pitchFamily="2" charset="0"/>
                <a:ea typeface="Aptos" panose="020B0004020202020204" pitchFamily="34" charset="0"/>
                <a:cs typeface="Times New Roman" panose="02020603050405020304" pitchFamily="18" charset="0"/>
              </a:rPr>
              <a:t>Andrew Thorpe, Group Lead Volunteer</a:t>
            </a:r>
            <a:endParaRPr lang="en-GB" sz="1100" dirty="0">
              <a:latin typeface="Nunito Sans" pitchFamily="2" charset="0"/>
              <a:ea typeface="Nunito Sans" pitchFamily="2" charset="0"/>
              <a:cs typeface="Nunito Sans" pitchFamily="2" charset="0"/>
            </a:endParaRPr>
          </a:p>
          <a:p>
            <a:pPr>
              <a:lnSpc>
                <a:spcPct val="107000"/>
              </a:lnSpc>
            </a:pPr>
            <a:r>
              <a:rPr lang="en-GB" sz="1100" dirty="0">
                <a:latin typeface="Nunito Sans" pitchFamily="2" charset="0"/>
                <a:ea typeface="Aptos" panose="020B0004020202020204" pitchFamily="34" charset="0"/>
                <a:cs typeface="Times New Roman" panose="02020603050405020304" pitchFamily="18" charset="0"/>
              </a:rPr>
              <a:t>Email: </a:t>
            </a:r>
            <a:r>
              <a:rPr lang="en-GB" sz="1100" dirty="0">
                <a:latin typeface="Nunito Sans" pitchFamily="2" charset="0"/>
                <a:ea typeface="Aptos" panose="020B0004020202020204" pitchFamily="34" charset="0"/>
                <a:cs typeface="Times New Roman" panose="02020603050405020304" pitchFamily="18" charset="0"/>
                <a:hlinkClick r:id="rId2"/>
              </a:rPr>
              <a:t>andrew.p.thorpe@outlook.com</a:t>
            </a:r>
            <a:r>
              <a:rPr lang="en-GB" sz="1100" dirty="0">
                <a:latin typeface="Nunito Sans" pitchFamily="2" charset="0"/>
                <a:ea typeface="Aptos" panose="020B0004020202020204" pitchFamily="34" charset="0"/>
                <a:cs typeface="Times New Roman" panose="02020603050405020304" pitchFamily="18" charset="0"/>
              </a:rPr>
              <a:t>		</a:t>
            </a:r>
            <a:endParaRPr lang="en-GB" sz="1100" dirty="0">
              <a:latin typeface="Nunito Sans" pitchFamily="2" charset="0"/>
              <a:ea typeface="Nunito Sans" pitchFamily="2" charset="0"/>
              <a:cs typeface="Nunito Sans" pitchFamily="2" charset="0"/>
            </a:endParaRPr>
          </a:p>
          <a:p>
            <a:pPr>
              <a:lnSpc>
                <a:spcPts val="1199"/>
              </a:lnSpc>
              <a:spcAft>
                <a:spcPts val="800"/>
              </a:spcAft>
            </a:pPr>
            <a:r>
              <a:rPr lang="en-GB" sz="1100" spc="5" dirty="0">
                <a:latin typeface="Nunito Sans" pitchFamily="2" charset="0"/>
                <a:ea typeface="Nunito Sans" pitchFamily="2" charset="0"/>
                <a:cs typeface="Nunito Sans" pitchFamily="2" charset="0"/>
              </a:rPr>
              <a:t> </a:t>
            </a:r>
          </a:p>
        </p:txBody>
      </p:sp>
      <p:cxnSp>
        <p:nvCxnSpPr>
          <p:cNvPr id="21" name="AutoShape 12">
            <a:extLst>
              <a:ext uri="{FF2B5EF4-FFF2-40B4-BE49-F238E27FC236}">
                <a16:creationId xmlns:a16="http://schemas.microsoft.com/office/drawing/2014/main" id="{9AAD998F-F567-B93F-742C-B527874A36F5}"/>
              </a:ext>
            </a:extLst>
          </p:cNvPr>
          <p:cNvCxnSpPr>
            <a:cxnSpLocks noChangeShapeType="1"/>
          </p:cNvCxnSpPr>
          <p:nvPr/>
        </p:nvCxnSpPr>
        <p:spPr bwMode="auto">
          <a:xfrm>
            <a:off x="149580" y="9311332"/>
            <a:ext cx="4391661"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cxnSp>
        <p:nvCxnSpPr>
          <p:cNvPr id="22" name="AutoShape 12">
            <a:extLst>
              <a:ext uri="{FF2B5EF4-FFF2-40B4-BE49-F238E27FC236}">
                <a16:creationId xmlns:a16="http://schemas.microsoft.com/office/drawing/2014/main" id="{EAC7E2B7-395D-78D7-5B37-A58D0D11AA7A}"/>
              </a:ext>
            </a:extLst>
          </p:cNvPr>
          <p:cNvCxnSpPr>
            <a:cxnSpLocks noChangeShapeType="1"/>
          </p:cNvCxnSpPr>
          <p:nvPr/>
        </p:nvCxnSpPr>
        <p:spPr bwMode="auto">
          <a:xfrm>
            <a:off x="200580" y="2885801"/>
            <a:ext cx="4391661"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cxnSp>
        <p:nvCxnSpPr>
          <p:cNvPr id="23" name="AutoShape 12">
            <a:extLst>
              <a:ext uri="{FF2B5EF4-FFF2-40B4-BE49-F238E27FC236}">
                <a16:creationId xmlns:a16="http://schemas.microsoft.com/office/drawing/2014/main" id="{7CE76818-1BC6-936F-8203-A0940FD5A4FB}"/>
              </a:ext>
            </a:extLst>
          </p:cNvPr>
          <p:cNvCxnSpPr>
            <a:cxnSpLocks noChangeShapeType="1"/>
          </p:cNvCxnSpPr>
          <p:nvPr/>
        </p:nvCxnSpPr>
        <p:spPr bwMode="auto">
          <a:xfrm>
            <a:off x="122994" y="1284542"/>
            <a:ext cx="4391661"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24" name="Text Box 2">
            <a:extLst>
              <a:ext uri="{FF2B5EF4-FFF2-40B4-BE49-F238E27FC236}">
                <a16:creationId xmlns:a16="http://schemas.microsoft.com/office/drawing/2014/main" id="{8BD4ECE9-6820-D588-54A5-F5DA6264064A}"/>
              </a:ext>
            </a:extLst>
          </p:cNvPr>
          <p:cNvSpPr txBox="1">
            <a:spLocks noChangeArrowheads="1"/>
          </p:cNvSpPr>
          <p:nvPr/>
        </p:nvSpPr>
        <p:spPr bwMode="auto">
          <a:xfrm>
            <a:off x="178822" y="2987187"/>
            <a:ext cx="4813495" cy="48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sz="1400" dirty="0">
                <a:solidFill>
                  <a:srgbClr val="7414DC"/>
                </a:solidFill>
                <a:latin typeface="Nunito Sans Black" pitchFamily="2" charset="0"/>
                <a:ea typeface="Nunito Sans" pitchFamily="2" charset="0"/>
                <a:cs typeface="Nunito Sans" pitchFamily="2" charset="0"/>
              </a:rPr>
              <a:t>What is Scouting?</a:t>
            </a:r>
            <a:endParaRPr lang="en-GB" sz="1400" dirty="0">
              <a:latin typeface="Nunito Sans Black" pitchFamily="2" charset="0"/>
              <a:ea typeface="Nunito Sans" pitchFamily="2" charset="0"/>
              <a:cs typeface="Nunito Sans" pitchFamily="2" charset="0"/>
            </a:endParaRPr>
          </a:p>
        </p:txBody>
      </p:sp>
      <p:pic>
        <p:nvPicPr>
          <p:cNvPr id="26" name="image1.jpeg">
            <a:extLst>
              <a:ext uri="{FF2B5EF4-FFF2-40B4-BE49-F238E27FC236}">
                <a16:creationId xmlns:a16="http://schemas.microsoft.com/office/drawing/2014/main" id="{D96CC46F-6BA4-2824-CF6F-F5B27EB43E87}"/>
              </a:ext>
            </a:extLst>
          </p:cNvPr>
          <p:cNvPicPr>
            <a:picLocks noChangeAspect="1"/>
          </p:cNvPicPr>
          <p:nvPr/>
        </p:nvPicPr>
        <p:blipFill>
          <a:blip r:embed="rId3">
            <a:extLst>
              <a:ext uri="{28A0092B-C50C-407E-A947-70E740481C1C}">
                <a14:useLocalDpi xmlns:a14="http://schemas.microsoft.com/office/drawing/2010/main" val="0"/>
              </a:ext>
            </a:extLst>
          </a:blip>
          <a:srcRect b="25985"/>
          <a:stretch/>
        </p:blipFill>
        <p:spPr>
          <a:xfrm>
            <a:off x="931218" y="4889235"/>
            <a:ext cx="2817730" cy="1564161"/>
          </a:xfrm>
          <a:prstGeom prst="rect">
            <a:avLst/>
          </a:prstGeom>
        </p:spPr>
      </p:pic>
      <p:sp>
        <p:nvSpPr>
          <p:cNvPr id="27" name="Text Box 240897790">
            <a:extLst>
              <a:ext uri="{FF2B5EF4-FFF2-40B4-BE49-F238E27FC236}">
                <a16:creationId xmlns:a16="http://schemas.microsoft.com/office/drawing/2014/main" id="{35A31B1E-6DC4-FAA3-32F6-689C42C9A927}"/>
              </a:ext>
            </a:extLst>
          </p:cNvPr>
          <p:cNvSpPr txBox="1"/>
          <p:nvPr/>
        </p:nvSpPr>
        <p:spPr>
          <a:xfrm>
            <a:off x="117974" y="6533653"/>
            <a:ext cx="4607558" cy="2491150"/>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spc="5" dirty="0">
                <a:latin typeface="Nunito Sans" pitchFamily="2" charset="0"/>
                <a:ea typeface="Nunito Sans" pitchFamily="2" charset="0"/>
                <a:cs typeface="Nunito Sans" pitchFamily="2" charset="0"/>
              </a:rPr>
              <a:t>The Scout Association in the UK accepts members of all major faiths and offers equal opportunities to all young people, no matter what their social, religious or ethnic background may be. </a:t>
            </a:r>
            <a:endParaRPr lang="en-GB" sz="901" spc="5" dirty="0">
              <a:latin typeface="Nunito Sans" pitchFamily="2" charset="0"/>
              <a:ea typeface="Nunito Sans" pitchFamily="2" charset="0"/>
              <a:cs typeface="Nunito Sans" pitchFamily="2" charset="0"/>
            </a:endParaRPr>
          </a:p>
          <a:p>
            <a:pPr>
              <a:spcAft>
                <a:spcPts val="800"/>
              </a:spcAft>
            </a:pPr>
            <a:r>
              <a:rPr lang="en-GB" sz="1100" spc="5" dirty="0">
                <a:latin typeface="Nunito Sans" pitchFamily="2" charset="0"/>
                <a:ea typeface="Nunito Sans" pitchFamily="2" charset="0"/>
                <a:cs typeface="Nunito Sans" pitchFamily="2" charset="0"/>
              </a:rPr>
              <a:t>In 1991, girls were admitted to the Beaver Scout, Cub Scout and Scout Sections. This complemented the admission of young women to the Venture Scout Section in 1976. </a:t>
            </a:r>
          </a:p>
          <a:p>
            <a:pPr marL="0" marR="0" lvl="0" indent="0" algn="l" defTabSz="914327" rtl="0" eaLnBrk="1" fontAlgn="auto" latinLnBrk="0" hangingPunct="1">
              <a:spcBef>
                <a:spcPts val="0"/>
              </a:spcBef>
              <a:spcAft>
                <a:spcPts val="800"/>
              </a:spcAft>
              <a:buClrTx/>
              <a:buSzTx/>
              <a:buFontTx/>
              <a:buNone/>
              <a:tabLst/>
              <a:defRPr/>
            </a:pPr>
            <a:r>
              <a:rPr kumimoji="0" lang="en-GB" sz="1100" b="0" i="0" u="none" strike="noStrike" kern="0" cap="none" spc="5" normalizeH="0" baseline="0" noProof="0" dirty="0">
                <a:ln>
                  <a:noFill/>
                </a:ln>
                <a:solidFill>
                  <a:srgbClr val="000000"/>
                </a:solidFill>
                <a:effectLst/>
                <a:uLnTx/>
                <a:uFillTx/>
                <a:latin typeface="Nunito Sans"/>
                <a:ea typeface="Nunito Sans" pitchFamily="2" charset="0"/>
                <a:cs typeface="Nunito Sans" pitchFamily="2" charset="0"/>
              </a:rPr>
              <a:t>During the spring of 2002, the Scout Association launched a new programme for young people aged 6-25. This was the largest change to our curriculum for nearly 40 years. A careful strategy of change management was devised to help people move forward, delivering a totally new way of providing Scouting to the 14-25 age range. </a:t>
            </a:r>
            <a:endParaRPr kumimoji="0" lang="en-GB" sz="901" b="0" i="0" u="none" strike="noStrike" kern="0" cap="none" spc="5" normalizeH="0" baseline="0" noProof="0" dirty="0">
              <a:ln>
                <a:noFill/>
              </a:ln>
              <a:solidFill>
                <a:srgbClr val="000000"/>
              </a:solidFill>
              <a:effectLst/>
              <a:uLnTx/>
              <a:uFillTx/>
              <a:latin typeface="Nunito Sans"/>
              <a:ea typeface="Nunito Sans" pitchFamily="2" charset="0"/>
              <a:cs typeface="Nunito Sans" pitchFamily="2" charset="0"/>
            </a:endParaRPr>
          </a:p>
          <a:p>
            <a:pPr marL="0" marR="0" lvl="0" indent="0" algn="l" defTabSz="914327" rtl="0" eaLnBrk="1" fontAlgn="auto" latinLnBrk="0" hangingPunct="1">
              <a:spcBef>
                <a:spcPts val="0"/>
              </a:spcBef>
              <a:spcAft>
                <a:spcPts val="800"/>
              </a:spcAft>
              <a:buClrTx/>
              <a:buSzTx/>
              <a:buFontTx/>
              <a:buNone/>
              <a:tabLst/>
              <a:defRPr/>
            </a:pPr>
            <a:r>
              <a:rPr kumimoji="0" lang="en-GB" sz="1100" b="0" i="0" u="none" strike="noStrike" kern="0" cap="none" spc="5" normalizeH="0" baseline="0" noProof="0" dirty="0">
                <a:ln>
                  <a:noFill/>
                </a:ln>
                <a:solidFill>
                  <a:srgbClr val="000000"/>
                </a:solidFill>
                <a:effectLst/>
                <a:uLnTx/>
                <a:uFillTx/>
                <a:latin typeface="Nunito Sans"/>
                <a:ea typeface="Nunito Sans" pitchFamily="2" charset="0"/>
                <a:cs typeface="Nunito Sans" pitchFamily="2" charset="0"/>
              </a:rPr>
              <a:t>In September 2021 the newest and youngest section of Scouting was launched for 4 to 6 year-olds, Squirrels, to help young people gain skills for life at a time when it matters most and where it's most needed.</a:t>
            </a:r>
            <a:endParaRPr kumimoji="0" lang="en-GB" sz="901" b="0" i="0" u="none" strike="noStrike" kern="0" cap="none" spc="5" normalizeH="0" baseline="0" noProof="0" dirty="0">
              <a:ln>
                <a:noFill/>
              </a:ln>
              <a:solidFill>
                <a:srgbClr val="000000"/>
              </a:solidFill>
              <a:effectLst/>
              <a:uLnTx/>
              <a:uFillTx/>
              <a:latin typeface="Nunito Sans"/>
              <a:ea typeface="Nunito Sans" pitchFamily="2" charset="0"/>
              <a:cs typeface="Nunito Sans" pitchFamily="2" charset="0"/>
            </a:endParaRPr>
          </a:p>
          <a:p>
            <a:pPr>
              <a:spcAft>
                <a:spcPts val="800"/>
              </a:spcAft>
            </a:pPr>
            <a:endParaRPr lang="en-GB" sz="901" spc="5" dirty="0">
              <a:latin typeface="Nunito Sans" pitchFamily="2" charset="0"/>
              <a:ea typeface="Nunito Sans" pitchFamily="2" charset="0"/>
              <a:cs typeface="Nunito Sans" pitchFamily="2" charset="0"/>
            </a:endParaRPr>
          </a:p>
          <a:p>
            <a:pPr>
              <a:spcAft>
                <a:spcPts val="800"/>
              </a:spcAft>
            </a:pPr>
            <a:r>
              <a:rPr lang="en-GB" sz="901" spc="5" dirty="0">
                <a:latin typeface="Nunito Sans" pitchFamily="2" charset="0"/>
                <a:ea typeface="Nunito Sans" pitchFamily="2" charset="0"/>
                <a:cs typeface="Nunito Sans" pitchFamily="2" charset="0"/>
              </a:rPr>
              <a:t> </a:t>
            </a:r>
          </a:p>
        </p:txBody>
      </p:sp>
      <p:sp>
        <p:nvSpPr>
          <p:cNvPr id="29" name="Text Box 8">
            <a:extLst>
              <a:ext uri="{FF2B5EF4-FFF2-40B4-BE49-F238E27FC236}">
                <a16:creationId xmlns:a16="http://schemas.microsoft.com/office/drawing/2014/main" id="{4FED7633-5B59-C70F-D3AF-04EA100013CB}"/>
              </a:ext>
            </a:extLst>
          </p:cNvPr>
          <p:cNvSpPr txBox="1">
            <a:spLocks/>
          </p:cNvSpPr>
          <p:nvPr/>
        </p:nvSpPr>
        <p:spPr bwMode="auto">
          <a:xfrm>
            <a:off x="178821" y="9311332"/>
            <a:ext cx="4607560" cy="64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a:spcBef>
                <a:spcPts val="100"/>
              </a:spcBef>
            </a:pPr>
            <a:r>
              <a:rPr lang="en-GB" sz="1200" b="1" dirty="0">
                <a:solidFill>
                  <a:srgbClr val="7414DC"/>
                </a:solidFill>
                <a:latin typeface="Nunito Sans" pitchFamily="2" charset="0"/>
                <a:ea typeface="Nunito Sans" pitchFamily="2" charset="0"/>
                <a:cs typeface="Nunito Sans" pitchFamily="2" charset="0"/>
              </a:rPr>
              <a:t>scouts.org.uk/join</a:t>
            </a:r>
            <a:endParaRPr lang="en-GB" sz="1000" dirty="0">
              <a:latin typeface="Nunito Sans" pitchFamily="2" charset="0"/>
              <a:ea typeface="Nunito Sans" pitchFamily="2" charset="0"/>
              <a:cs typeface="Nunito Sans" pitchFamily="2" charset="0"/>
            </a:endParaRPr>
          </a:p>
          <a:p>
            <a:pPr marL="14603">
              <a:spcBef>
                <a:spcPts val="90"/>
              </a:spcBef>
              <a:spcAft>
                <a:spcPts val="301"/>
              </a:spcAft>
            </a:pPr>
            <a:r>
              <a:rPr lang="en-GB" sz="1200" dirty="0">
                <a:solidFill>
                  <a:srgbClr val="7414DC"/>
                </a:solidFill>
                <a:latin typeface="Nunito Sans Black" pitchFamily="2" charset="0"/>
                <a:ea typeface="Nunito Sans" pitchFamily="2" charset="0"/>
                <a:cs typeface="Nunito Sans" pitchFamily="2" charset="0"/>
              </a:rPr>
              <a:t>#SkillsForLife</a:t>
            </a:r>
            <a:endParaRPr lang="en-GB" sz="1000" dirty="0">
              <a:latin typeface="Nunito Sans" pitchFamily="2" charset="0"/>
              <a:ea typeface="Nunito Sans" pitchFamily="2" charset="0"/>
              <a:cs typeface="Nunito Sans" pitchFamily="2" charset="0"/>
            </a:endParaRPr>
          </a:p>
          <a:p>
            <a:pPr marL="12700">
              <a:spcBef>
                <a:spcPts val="90"/>
              </a:spcBef>
            </a:pPr>
            <a:r>
              <a:rPr lang="en-GB" sz="500" dirty="0">
                <a:solidFill>
                  <a:srgbClr val="7414DC"/>
                </a:solidFill>
                <a:latin typeface="Nunito Sans" pitchFamily="2" charset="0"/>
                <a:ea typeface="Nunito Sans" pitchFamily="2" charset="0"/>
                <a:cs typeface="Nunito Sans" pitchFamily="2" charset="0"/>
              </a:rPr>
              <a:t>Copyright 2018 The Scout Association Registered Charity numbers 306101/SC038437</a:t>
            </a:r>
            <a:endParaRPr lang="en-GB" sz="1050" dirty="0">
              <a:latin typeface="Nunito Sans" pitchFamily="2" charset="0"/>
              <a:ea typeface="Nunito Sans" pitchFamily="2" charset="0"/>
              <a:cs typeface="Nunito Sans" pitchFamily="2" charset="0"/>
            </a:endParaRPr>
          </a:p>
        </p:txBody>
      </p:sp>
      <p:sp>
        <p:nvSpPr>
          <p:cNvPr id="30" name="Text Box 2">
            <a:extLst>
              <a:ext uri="{FF2B5EF4-FFF2-40B4-BE49-F238E27FC236}">
                <a16:creationId xmlns:a16="http://schemas.microsoft.com/office/drawing/2014/main" id="{792E4947-9077-463B-82B3-F8E0F725305F}"/>
              </a:ext>
            </a:extLst>
          </p:cNvPr>
          <p:cNvSpPr txBox="1">
            <a:spLocks noChangeArrowheads="1"/>
          </p:cNvSpPr>
          <p:nvPr/>
        </p:nvSpPr>
        <p:spPr bwMode="auto">
          <a:xfrm>
            <a:off x="5044302" y="9412336"/>
            <a:ext cx="1392555" cy="434340"/>
          </a:xfrm>
          <a:prstGeom prst="rect">
            <a:avLst/>
          </a:prstGeom>
          <a:noFill/>
          <a:ln w="9525">
            <a:noFill/>
            <a:miter lim="800000"/>
            <a:headEnd/>
            <a:tailEnd/>
          </a:ln>
        </p:spPr>
        <p:txBody>
          <a:bodyPr rot="0" vert="horz" wrap="square" lIns="0" tIns="0" rIns="0" bIns="0" anchor="t" anchorCtr="0">
            <a:noAutofit/>
          </a:bodyPr>
          <a:lstStyle/>
          <a:p>
            <a:pPr marL="107939">
              <a:lnSpc>
                <a:spcPts val="1401"/>
              </a:lnSpc>
            </a:pPr>
            <a:r>
              <a:rPr lang="en-GB" sz="1001" dirty="0">
                <a:solidFill>
                  <a:srgbClr val="7414DC"/>
                </a:solidFill>
                <a:latin typeface="Nunito Sans" pitchFamily="2" charset="0"/>
                <a:ea typeface="Nunito Sans" pitchFamily="2" charset="0"/>
                <a:cs typeface="NunitoSans-Regular"/>
              </a:rPr>
              <a:t>/</a:t>
            </a:r>
            <a:r>
              <a:rPr lang="en-GB" sz="1001" dirty="0" err="1">
                <a:solidFill>
                  <a:srgbClr val="7414DC"/>
                </a:solidFill>
                <a:latin typeface="Nunito Sans" pitchFamily="2" charset="0"/>
                <a:ea typeface="Nunito Sans" pitchFamily="2" charset="0"/>
                <a:cs typeface="NunitoSans-Regular"/>
              </a:rPr>
              <a:t>scoutsassociation</a:t>
            </a:r>
            <a:endParaRPr lang="en-GB" sz="1100" dirty="0">
              <a:latin typeface="Nunito Sans" pitchFamily="2" charset="0"/>
              <a:ea typeface="Nunito Sans" pitchFamily="2" charset="0"/>
              <a:cs typeface="Nunito Sans" pitchFamily="2" charset="0"/>
            </a:endParaRPr>
          </a:p>
          <a:p>
            <a:pPr marL="107939">
              <a:lnSpc>
                <a:spcPts val="1401"/>
              </a:lnSpc>
            </a:pPr>
            <a:r>
              <a:rPr lang="en-GB" sz="1001" dirty="0">
                <a:solidFill>
                  <a:srgbClr val="7414DC"/>
                </a:solidFill>
                <a:latin typeface="Nunito Sans" pitchFamily="2" charset="0"/>
                <a:ea typeface="Nunito Sans" pitchFamily="2" charset="0"/>
                <a:cs typeface="NunitoSans-Regular"/>
              </a:rPr>
              <a:t>@UKScouting</a:t>
            </a:r>
            <a:endParaRPr lang="en-GB" sz="1100" dirty="0">
              <a:latin typeface="Nunito Sans" pitchFamily="2" charset="0"/>
              <a:ea typeface="Nunito Sans" pitchFamily="2" charset="0"/>
              <a:cs typeface="Nunito Sans" pitchFamily="2" charset="0"/>
            </a:endParaRPr>
          </a:p>
        </p:txBody>
      </p:sp>
      <p:sp>
        <p:nvSpPr>
          <p:cNvPr id="31" name="Text Box 21">
            <a:extLst>
              <a:ext uri="{FF2B5EF4-FFF2-40B4-BE49-F238E27FC236}">
                <a16:creationId xmlns:a16="http://schemas.microsoft.com/office/drawing/2014/main" id="{4CD9211D-5AD2-6ACB-1506-7F11AE46B54E}"/>
              </a:ext>
            </a:extLst>
          </p:cNvPr>
          <p:cNvSpPr txBox="1"/>
          <p:nvPr/>
        </p:nvSpPr>
        <p:spPr>
          <a:xfrm>
            <a:off x="4910835" y="2172016"/>
            <a:ext cx="1801818" cy="4106275"/>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defTabSz="914327">
              <a:lnSpc>
                <a:spcPts val="2399"/>
              </a:lnSpc>
              <a:spcAft>
                <a:spcPts val="200"/>
              </a:spcAft>
            </a:pPr>
            <a:r>
              <a:rPr lang="en-GB" sz="1401" b="1" kern="0" dirty="0">
                <a:solidFill>
                  <a:srgbClr val="7414DC"/>
                </a:solidFill>
                <a:latin typeface="Nunito Sans Black" pitchFamily="2" charset="0"/>
                <a:ea typeface="NunitoSans-Black"/>
                <a:cs typeface="NunitoSans-Black"/>
              </a:rPr>
              <a:t>1</a:t>
            </a:r>
            <a:r>
              <a:rPr lang="en-GB" sz="1401" b="1" kern="0" baseline="30000" dirty="0">
                <a:solidFill>
                  <a:srgbClr val="7414DC"/>
                </a:solidFill>
                <a:latin typeface="Nunito Sans Black" pitchFamily="2" charset="0"/>
                <a:ea typeface="NunitoSans-Black"/>
                <a:cs typeface="NunitoSans-Black"/>
              </a:rPr>
              <a:t>st</a:t>
            </a:r>
            <a:r>
              <a:rPr lang="en-GB" sz="1401" b="1" kern="0" dirty="0">
                <a:solidFill>
                  <a:srgbClr val="7414DC"/>
                </a:solidFill>
                <a:latin typeface="Nunito Sans Black" pitchFamily="2" charset="0"/>
                <a:ea typeface="NunitoSans-Black"/>
                <a:cs typeface="NunitoSans-Black"/>
              </a:rPr>
              <a:t> Highweek Village Scout Group</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200"/>
              </a:spcAft>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There has been Scouting in Highweek for over 100 years</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200"/>
              </a:spcAft>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Highweek Scout Hut opened in 1974</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200"/>
              </a:spcAft>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The Group previously used the Village Hall</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200"/>
              </a:spcAft>
            </a:pPr>
            <a:r>
              <a:rPr lang="en-GB" sz="1100" kern="0" spc="5" dirty="0">
                <a:solidFill>
                  <a:srgbClr val="000000"/>
                </a:solidFill>
                <a:latin typeface="Nunito Sans"/>
                <a:ea typeface="Nunito Sans" pitchFamily="2" charset="0"/>
                <a:cs typeface="Nunito Sans" pitchFamily="2" charset="0"/>
              </a:rPr>
              <a:t> </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200"/>
              </a:spcAft>
            </a:pPr>
            <a:r>
              <a:rPr lang="en-GB" sz="1100" kern="0" spc="5" dirty="0">
                <a:solidFill>
                  <a:srgbClr val="000000"/>
                </a:solidFill>
                <a:latin typeface="Nunito Sans"/>
                <a:ea typeface="Nunito Sans" pitchFamily="2" charset="0"/>
                <a:cs typeface="Nunito Sans" pitchFamily="2" charset="0"/>
              </a:rPr>
              <a:t>We run the following sections: </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200"/>
              </a:spcAft>
              <a:buFont typeface="Arial" panose="020B0604020202020204" pitchFamily="34" charset="0"/>
              <a:buChar char="•"/>
            </a:pPr>
            <a:r>
              <a:rPr lang="en-GB" sz="1100" b="1" kern="0" spc="5" dirty="0">
                <a:solidFill>
                  <a:srgbClr val="000000"/>
                </a:solidFill>
                <a:latin typeface="Nunito Sans"/>
                <a:ea typeface="Nunito Sans" pitchFamily="2" charset="0"/>
                <a:cs typeface="Nunito Sans" pitchFamily="2" charset="0"/>
              </a:rPr>
              <a:t>Beavers</a:t>
            </a:r>
            <a:r>
              <a:rPr lang="en-GB" sz="1100" kern="0" spc="5" dirty="0">
                <a:solidFill>
                  <a:srgbClr val="000000"/>
                </a:solidFill>
                <a:latin typeface="Nunito Sans"/>
                <a:ea typeface="Nunito Sans" pitchFamily="2" charset="0"/>
                <a:cs typeface="Nunito Sans" pitchFamily="2" charset="0"/>
              </a:rPr>
              <a:t>, aged 6 – 8</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200"/>
              </a:spcAft>
              <a:buFont typeface="Arial" panose="020B0604020202020204" pitchFamily="34" charset="0"/>
              <a:buChar char="•"/>
            </a:pPr>
            <a:r>
              <a:rPr lang="en-GB" sz="1100" b="1" kern="0" spc="5" dirty="0">
                <a:solidFill>
                  <a:srgbClr val="000000"/>
                </a:solidFill>
                <a:latin typeface="Nunito Sans"/>
                <a:ea typeface="Nunito Sans" pitchFamily="2" charset="0"/>
                <a:cs typeface="Nunito Sans" pitchFamily="2" charset="0"/>
              </a:rPr>
              <a:t>Cubs</a:t>
            </a:r>
            <a:r>
              <a:rPr lang="en-GB" sz="1100" kern="0" spc="5" dirty="0">
                <a:solidFill>
                  <a:srgbClr val="000000"/>
                </a:solidFill>
                <a:latin typeface="Nunito Sans"/>
                <a:ea typeface="Nunito Sans" pitchFamily="2" charset="0"/>
                <a:cs typeface="Nunito Sans" pitchFamily="2" charset="0"/>
              </a:rPr>
              <a:t>, aged 8 – 10</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200"/>
              </a:spcAft>
              <a:buFont typeface="Arial" panose="020B0604020202020204" pitchFamily="34" charset="0"/>
              <a:buChar char="•"/>
            </a:pPr>
            <a:r>
              <a:rPr lang="en-GB" sz="1100" b="1" kern="0" spc="5" dirty="0">
                <a:solidFill>
                  <a:srgbClr val="000000"/>
                </a:solidFill>
                <a:latin typeface="Nunito Sans"/>
                <a:ea typeface="Nunito Sans" pitchFamily="2" charset="0"/>
                <a:cs typeface="Nunito Sans" pitchFamily="2" charset="0"/>
              </a:rPr>
              <a:t>Scouts</a:t>
            </a:r>
            <a:r>
              <a:rPr lang="en-GB" sz="1100" kern="0" spc="5" dirty="0">
                <a:solidFill>
                  <a:srgbClr val="000000"/>
                </a:solidFill>
                <a:latin typeface="Nunito Sans"/>
                <a:ea typeface="Nunito Sans" pitchFamily="2" charset="0"/>
                <a:cs typeface="Nunito Sans" pitchFamily="2" charset="0"/>
              </a:rPr>
              <a:t>, aged 10 – 14</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200"/>
              </a:spcAft>
              <a:buFont typeface="Arial" panose="020B0604020202020204" pitchFamily="34" charset="0"/>
              <a:buChar char="•"/>
            </a:pPr>
            <a:r>
              <a:rPr lang="en-GB" sz="1100" b="1" kern="0" spc="5" dirty="0">
                <a:solidFill>
                  <a:srgbClr val="000000"/>
                </a:solidFill>
                <a:latin typeface="Nunito Sans"/>
                <a:ea typeface="Nunito Sans" pitchFamily="2" charset="0"/>
                <a:cs typeface="Nunito Sans" pitchFamily="2" charset="0"/>
              </a:rPr>
              <a:t>Explorers</a:t>
            </a:r>
            <a:r>
              <a:rPr lang="en-GB" sz="1100" kern="0" spc="5" dirty="0">
                <a:solidFill>
                  <a:srgbClr val="000000"/>
                </a:solidFill>
                <a:latin typeface="Nunito Sans"/>
                <a:ea typeface="Nunito Sans" pitchFamily="2" charset="0"/>
                <a:cs typeface="Nunito Sans" pitchFamily="2" charset="0"/>
              </a:rPr>
              <a:t>, aged 14 – 18</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200"/>
              </a:spcAft>
            </a:pPr>
            <a:r>
              <a:rPr lang="en-GB" sz="1100" kern="0" spc="5" dirty="0">
                <a:solidFill>
                  <a:srgbClr val="000000"/>
                </a:solidFill>
                <a:latin typeface="Nunito Sans"/>
                <a:ea typeface="Nunito Sans" pitchFamily="2" charset="0"/>
                <a:cs typeface="Nunito Sans" pitchFamily="2" charset="0"/>
              </a:rPr>
              <a:t> </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200"/>
              </a:spcAft>
            </a:pPr>
            <a:r>
              <a:rPr lang="en-GB" sz="1100" kern="0" spc="5" dirty="0">
                <a:solidFill>
                  <a:srgbClr val="000000"/>
                </a:solidFill>
                <a:latin typeface="Nunito Sans"/>
                <a:ea typeface="Nunito Sans" pitchFamily="2" charset="0"/>
                <a:cs typeface="Nunito Sans" pitchFamily="2" charset="0"/>
              </a:rPr>
              <a:t>We are supported by:</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200"/>
              </a:spcAft>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15 Uniformed Leaders</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200"/>
              </a:spcAft>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A Trustee Board</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200"/>
              </a:spcAft>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Young Leaders </a:t>
            </a:r>
          </a:p>
          <a:p>
            <a:pPr marL="171450" indent="-171450" defTabSz="914327">
              <a:lnSpc>
                <a:spcPts val="1199"/>
              </a:lnSpc>
              <a:spcAft>
                <a:spcPts val="200"/>
              </a:spcAft>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Parent Helpers</a:t>
            </a:r>
          </a:p>
        </p:txBody>
      </p:sp>
      <p:pic>
        <p:nvPicPr>
          <p:cNvPr id="32" name="image2.jpeg">
            <a:extLst>
              <a:ext uri="{FF2B5EF4-FFF2-40B4-BE49-F238E27FC236}">
                <a16:creationId xmlns:a16="http://schemas.microsoft.com/office/drawing/2014/main" id="{8250BA5F-D531-593C-BDCB-E787A37AC1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08081" y="7834623"/>
            <a:ext cx="1796377" cy="1347283"/>
          </a:xfrm>
          <a:prstGeom prst="rect">
            <a:avLst/>
          </a:prstGeom>
        </p:spPr>
      </p:pic>
      <p:pic>
        <p:nvPicPr>
          <p:cNvPr id="33" name="Picture 32">
            <a:extLst>
              <a:ext uri="{FF2B5EF4-FFF2-40B4-BE49-F238E27FC236}">
                <a16:creationId xmlns:a16="http://schemas.microsoft.com/office/drawing/2014/main" id="{E6A06B01-5076-3B26-4865-624B0B21F7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08081" y="6405955"/>
            <a:ext cx="1804572" cy="1353429"/>
          </a:xfrm>
          <a:prstGeom prst="rect">
            <a:avLst/>
          </a:prstGeom>
        </p:spPr>
      </p:pic>
      <p:pic>
        <p:nvPicPr>
          <p:cNvPr id="34" name="Picture 33">
            <a:extLst>
              <a:ext uri="{FF2B5EF4-FFF2-40B4-BE49-F238E27FC236}">
                <a16:creationId xmlns:a16="http://schemas.microsoft.com/office/drawing/2014/main" id="{0730E321-68A2-77FE-98C7-64B2F27337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30980" y="530766"/>
            <a:ext cx="2019196" cy="1514397"/>
          </a:xfrm>
          <a:prstGeom prst="rect">
            <a:avLst/>
          </a:prstGeom>
        </p:spPr>
      </p:pic>
      <p:cxnSp>
        <p:nvCxnSpPr>
          <p:cNvPr id="35" name="Straight Connector 34">
            <a:extLst>
              <a:ext uri="{FF2B5EF4-FFF2-40B4-BE49-F238E27FC236}">
                <a16:creationId xmlns:a16="http://schemas.microsoft.com/office/drawing/2014/main" id="{4F786D68-1218-1426-9D81-A944E8FE1F24}"/>
              </a:ext>
            </a:extLst>
          </p:cNvPr>
          <p:cNvCxnSpPr/>
          <p:nvPr/>
        </p:nvCxnSpPr>
        <p:spPr>
          <a:xfrm>
            <a:off x="4786381" y="2075124"/>
            <a:ext cx="0" cy="7307579"/>
          </a:xfrm>
          <a:prstGeom prst="line">
            <a:avLst/>
          </a:prstGeom>
          <a:noFill/>
          <a:ln w="9525" cap="flat" cmpd="sng" algn="ctr">
            <a:solidFill>
              <a:srgbClr val="000000">
                <a:shade val="95000"/>
                <a:satMod val="105000"/>
              </a:srgbClr>
            </a:solidFill>
            <a:prstDash val="solid"/>
          </a:ln>
          <a:effectLst/>
        </p:spPr>
      </p:cxnSp>
      <p:sp>
        <p:nvSpPr>
          <p:cNvPr id="3" name="TextBox 2">
            <a:extLst>
              <a:ext uri="{FF2B5EF4-FFF2-40B4-BE49-F238E27FC236}">
                <a16:creationId xmlns:a16="http://schemas.microsoft.com/office/drawing/2014/main" id="{2CC5BD09-9CA3-59AF-3413-CFB6BDD0A8F3}"/>
              </a:ext>
            </a:extLst>
          </p:cNvPr>
          <p:cNvSpPr txBox="1"/>
          <p:nvPr/>
        </p:nvSpPr>
        <p:spPr>
          <a:xfrm>
            <a:off x="87925" y="3202873"/>
            <a:ext cx="4504316" cy="1718419"/>
          </a:xfrm>
          <a:prstGeom prst="rect">
            <a:avLst/>
          </a:prstGeom>
          <a:noFill/>
        </p:spPr>
        <p:txBody>
          <a:bodyPr wrap="square">
            <a:spAutoFit/>
          </a:bodyPr>
          <a:lstStyle/>
          <a:p>
            <a:pPr>
              <a:spcAft>
                <a:spcPts val="800"/>
              </a:spcAft>
            </a:pPr>
            <a:r>
              <a:rPr lang="en-GB" sz="1100" spc="5" dirty="0">
                <a:latin typeface="Nunito Sans" pitchFamily="2" charset="0"/>
                <a:ea typeface="Nunito Sans" pitchFamily="2" charset="0"/>
                <a:cs typeface="Nunito Sans" pitchFamily="2" charset="0"/>
              </a:rPr>
              <a:t>Scouting is an international movement with over 28 million members worldwide, spread through 216 countries and territories. The number of countries recognising the value of Scouting and accepting its principles are increasing and there are only six countries in the world which do not offer Scouting to young people. </a:t>
            </a:r>
          </a:p>
          <a:p>
            <a:pPr>
              <a:spcAft>
                <a:spcPts val="800"/>
              </a:spcAft>
            </a:pPr>
            <a:r>
              <a:rPr lang="en-GB" sz="1100" spc="5" dirty="0">
                <a:latin typeface="Nunito Sans" pitchFamily="2" charset="0"/>
                <a:ea typeface="Nunito Sans" pitchFamily="2" charset="0"/>
                <a:cs typeface="Nunito Sans" pitchFamily="2" charset="0"/>
              </a:rPr>
              <a:t>In total, there are about 500,000 people in Membership throughout the United Kingdom. This includes approximately about 100,000 adults who have taken up appointments as voluntary leaders, administrators and supporters.</a:t>
            </a:r>
          </a:p>
        </p:txBody>
      </p:sp>
    </p:spTree>
    <p:extLst>
      <p:ext uri="{BB962C8B-B14F-4D97-AF65-F5344CB8AC3E}">
        <p14:creationId xmlns:p14="http://schemas.microsoft.com/office/powerpoint/2010/main" val="3969452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09676410">
            <a:extLst>
              <a:ext uri="{FF2B5EF4-FFF2-40B4-BE49-F238E27FC236}">
                <a16:creationId xmlns:a16="http://schemas.microsoft.com/office/drawing/2014/main" id="{204AE67B-679C-DF9B-DB2A-A627B357AC19}"/>
              </a:ext>
            </a:extLst>
          </p:cNvPr>
          <p:cNvSpPr txBox="1"/>
          <p:nvPr/>
        </p:nvSpPr>
        <p:spPr>
          <a:xfrm>
            <a:off x="348433" y="351170"/>
            <a:ext cx="4541520" cy="39560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nSpc>
                <a:spcPts val="2400"/>
              </a:lnSpc>
            </a:pPr>
            <a:r>
              <a:rPr lang="en-GB" sz="2200" b="1" spc="-50" dirty="0">
                <a:solidFill>
                  <a:srgbClr val="7414DC"/>
                </a:solidFill>
                <a:latin typeface="Nunito Sans Black" pitchFamily="2" charset="0"/>
                <a:ea typeface="NunitoSans-Black"/>
                <a:cs typeface="NunitoSans-Black"/>
              </a:rPr>
              <a:t>Membership Details</a:t>
            </a:r>
            <a:endParaRPr lang="en-GB" sz="2200" b="1" spc="-50" dirty="0">
              <a:solidFill>
                <a:srgbClr val="7414DC"/>
              </a:solidFill>
              <a:effectLst/>
              <a:latin typeface="Nunito Sans Black" pitchFamily="2" charset="0"/>
              <a:ea typeface="NunitoSans-Black"/>
              <a:cs typeface="NunitoSans-Black"/>
            </a:endParaRPr>
          </a:p>
        </p:txBody>
      </p:sp>
      <p:sp>
        <p:nvSpPr>
          <p:cNvPr id="5" name="Text Box 43">
            <a:extLst>
              <a:ext uri="{FF2B5EF4-FFF2-40B4-BE49-F238E27FC236}">
                <a16:creationId xmlns:a16="http://schemas.microsoft.com/office/drawing/2014/main" id="{C057DE34-0D50-D436-AA6C-9AD678166067}"/>
              </a:ext>
            </a:extLst>
          </p:cNvPr>
          <p:cNvSpPr txBox="1"/>
          <p:nvPr/>
        </p:nvSpPr>
        <p:spPr>
          <a:xfrm>
            <a:off x="348433" y="901465"/>
            <a:ext cx="4267199" cy="193317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spcAft>
                <a:spcPts val="800"/>
              </a:spcAft>
            </a:pPr>
            <a:r>
              <a:rPr lang="en-GB" sz="1100" dirty="0">
                <a:latin typeface="Nunito Sans" pitchFamily="2" charset="0"/>
              </a:rPr>
              <a:t>The Scout Association in the United Kingdom is a membership organisation. To enable it to operate - and to communicate with its Members - it is necessary to maintain accurate records. </a:t>
            </a:r>
          </a:p>
          <a:p>
            <a:pPr algn="l">
              <a:spcAft>
                <a:spcPts val="800"/>
              </a:spcAft>
            </a:pPr>
            <a:r>
              <a:rPr lang="en-GB" sz="1100" dirty="0">
                <a:latin typeface="Nunito Sans" pitchFamily="2" charset="0"/>
              </a:rPr>
              <a:t>This will include details of name; address; date of birth; contact telephone numbers along with details of your young person’s progress through Scouting (e.g. badges gained). </a:t>
            </a:r>
          </a:p>
          <a:p>
            <a:pPr algn="l">
              <a:spcAft>
                <a:spcPts val="800"/>
              </a:spcAft>
            </a:pPr>
            <a:r>
              <a:rPr lang="en-GB" sz="1100" dirty="0">
                <a:latin typeface="Nunito Sans" pitchFamily="2" charset="0"/>
              </a:rPr>
              <a:t>Information held in our Scout Group may be shared from time to time within Scouting including the National Headquarters of The Scout Association. </a:t>
            </a:r>
          </a:p>
          <a:p>
            <a:pPr algn="l">
              <a:spcAft>
                <a:spcPts val="800"/>
              </a:spcAft>
            </a:pPr>
            <a:endParaRPr lang="en-GB" sz="1100" dirty="0">
              <a:latin typeface="Nunito Sans" pitchFamily="2" charset="0"/>
            </a:endParaRPr>
          </a:p>
        </p:txBody>
      </p:sp>
      <p:sp>
        <p:nvSpPr>
          <p:cNvPr id="13" name="TextBox 12">
            <a:extLst>
              <a:ext uri="{FF2B5EF4-FFF2-40B4-BE49-F238E27FC236}">
                <a16:creationId xmlns:a16="http://schemas.microsoft.com/office/drawing/2014/main" id="{FB0EC0FF-B3A5-C64D-8845-102D5FC6381D}"/>
              </a:ext>
            </a:extLst>
          </p:cNvPr>
          <p:cNvSpPr txBox="1"/>
          <p:nvPr/>
        </p:nvSpPr>
        <p:spPr>
          <a:xfrm>
            <a:off x="3072383" y="5735701"/>
            <a:ext cx="3437183" cy="3954929"/>
          </a:xfrm>
          <a:prstGeom prst="rect">
            <a:avLst/>
          </a:prstGeom>
          <a:noFill/>
        </p:spPr>
        <p:txBody>
          <a:bodyPr wrap="square">
            <a:spAutoFit/>
          </a:bodyPr>
          <a:lstStyle/>
          <a:p>
            <a:pPr algn="l">
              <a:spcAft>
                <a:spcPts val="800"/>
              </a:spcAft>
            </a:pPr>
            <a:r>
              <a:rPr lang="en-GB" sz="1100" i="1" dirty="0">
                <a:latin typeface="Nunito Sans" pitchFamily="2" charset="0"/>
              </a:rPr>
              <a:t>Images may be used in our recruitment or in other printed publications that we produce, as well as on our website. First names only will be published. Our scout group may be visited by the media to take photographs or film of a visiting dignitary or other high profile event. Your young person may appear in these images, which may appear in local or national newspapers or on televised news programmes. </a:t>
            </a:r>
          </a:p>
          <a:p>
            <a:pPr marL="171450" indent="-171450" algn="l">
              <a:spcAft>
                <a:spcPts val="800"/>
              </a:spcAft>
              <a:buFont typeface="Arial" panose="020B0604020202020204" pitchFamily="34" charset="0"/>
              <a:buChar char="•"/>
            </a:pPr>
            <a:r>
              <a:rPr lang="en-GB" sz="1100" b="1" dirty="0">
                <a:latin typeface="Nunito Sans" pitchFamily="2" charset="0"/>
              </a:rPr>
              <a:t>Email addresses </a:t>
            </a:r>
            <a:r>
              <a:rPr lang="en-GB" sz="1100" dirty="0">
                <a:latin typeface="Nunito Sans" pitchFamily="2" charset="0"/>
              </a:rPr>
              <a:t>(will be used and shared with other members of the group to help arrange scouting activities). </a:t>
            </a:r>
          </a:p>
          <a:p>
            <a:pPr algn="l">
              <a:spcAft>
                <a:spcPts val="800"/>
              </a:spcAft>
            </a:pPr>
            <a:r>
              <a:rPr lang="en-GB" sz="1100" dirty="0">
                <a:latin typeface="Nunito Sans" pitchFamily="2" charset="0"/>
              </a:rPr>
              <a:t>To hold this 'Sensitive Personal Data' we will need your consent. This can be given by completing the Personal Information Form when joining 1</a:t>
            </a:r>
            <a:r>
              <a:rPr lang="en-GB" sz="1100" baseline="30000" dirty="0">
                <a:latin typeface="Nunito Sans" pitchFamily="2" charset="0"/>
              </a:rPr>
              <a:t>st</a:t>
            </a:r>
            <a:r>
              <a:rPr lang="en-GB" sz="1100" dirty="0">
                <a:latin typeface="Nunito Sans" pitchFamily="2" charset="0"/>
              </a:rPr>
              <a:t> Highweek Village. </a:t>
            </a:r>
          </a:p>
          <a:p>
            <a:pPr algn="l">
              <a:spcAft>
                <a:spcPts val="800"/>
              </a:spcAft>
            </a:pPr>
            <a:r>
              <a:rPr lang="en-GB" sz="1100" dirty="0">
                <a:latin typeface="Nunito Sans" pitchFamily="2" charset="0"/>
              </a:rPr>
              <a:t>All of the information will be used only in connection with your membership of the Scout Movement in the United Kingdom. This will include membership management and communications. None of the information provided will be passed to any third parties outside the Scout Movement. </a:t>
            </a:r>
          </a:p>
        </p:txBody>
      </p:sp>
      <p:sp>
        <p:nvSpPr>
          <p:cNvPr id="14" name="Text Box 43">
            <a:extLst>
              <a:ext uri="{FF2B5EF4-FFF2-40B4-BE49-F238E27FC236}">
                <a16:creationId xmlns:a16="http://schemas.microsoft.com/office/drawing/2014/main" id="{9E4CD040-285C-6F90-A3AD-157B5B34BAB7}"/>
              </a:ext>
            </a:extLst>
          </p:cNvPr>
          <p:cNvSpPr txBox="1"/>
          <p:nvPr/>
        </p:nvSpPr>
        <p:spPr>
          <a:xfrm>
            <a:off x="348433" y="2693878"/>
            <a:ext cx="6161134" cy="193317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dirty="0">
                <a:latin typeface="Nunito Sans" pitchFamily="2" charset="0"/>
              </a:rPr>
              <a:t>Legislation came into force in March 2000 that covers the protection and processing of personal data. Adults and young people have the same rights under the Data Protection Act 1998. The Act covers paper-based (as well as computer-based) information. Certain information is classed by the law as 'Sensitive Personal Data’. </a:t>
            </a:r>
          </a:p>
          <a:p>
            <a:pPr algn="l">
              <a:spcAft>
                <a:spcPts val="800"/>
              </a:spcAft>
            </a:pPr>
            <a:r>
              <a:rPr lang="en-GB" sz="1100" dirty="0">
                <a:latin typeface="Nunito Sans" pitchFamily="2" charset="0"/>
              </a:rPr>
              <a:t>In a Scouting context this may include information about your young person:</a:t>
            </a:r>
          </a:p>
          <a:p>
            <a:pPr marL="171450" indent="-171450" algn="l">
              <a:spcAft>
                <a:spcPts val="800"/>
              </a:spcAft>
              <a:buFont typeface="Arial" panose="020B0604020202020204" pitchFamily="34" charset="0"/>
              <a:buChar char="•"/>
            </a:pPr>
            <a:r>
              <a:rPr lang="en-GB" sz="1100" b="1" dirty="0">
                <a:latin typeface="Nunito Sans" pitchFamily="2" charset="0"/>
              </a:rPr>
              <a:t>Health</a:t>
            </a:r>
            <a:r>
              <a:rPr lang="en-GB" sz="1100" dirty="0">
                <a:latin typeface="Nunito Sans" pitchFamily="2" charset="0"/>
              </a:rPr>
              <a:t> (to ensure that we are prepared for medical emergencies it is important that we hold relevant information). </a:t>
            </a:r>
          </a:p>
          <a:p>
            <a:pPr marL="171450" indent="-171450" algn="l">
              <a:spcAft>
                <a:spcPts val="800"/>
              </a:spcAft>
              <a:buFont typeface="Arial" panose="020B0604020202020204" pitchFamily="34" charset="0"/>
              <a:buChar char="•"/>
            </a:pPr>
            <a:r>
              <a:rPr lang="en-GB" sz="1100" b="1" dirty="0">
                <a:latin typeface="Nunito Sans" pitchFamily="2" charset="0"/>
              </a:rPr>
              <a:t>Additional Needs </a:t>
            </a:r>
            <a:r>
              <a:rPr lang="en-GB" sz="1100" dirty="0">
                <a:latin typeface="Nunito Sans" pitchFamily="2" charset="0"/>
              </a:rPr>
              <a:t>(to ensure a safe integration and participation in activities, details of any additional needs to be known). </a:t>
            </a:r>
          </a:p>
          <a:p>
            <a:pPr marL="171450" indent="-171450" algn="l">
              <a:spcAft>
                <a:spcPts val="800"/>
              </a:spcAft>
              <a:buFont typeface="Arial" panose="020B0604020202020204" pitchFamily="34" charset="0"/>
              <a:buChar char="•"/>
            </a:pPr>
            <a:r>
              <a:rPr lang="en-GB" sz="1100" b="1" dirty="0">
                <a:latin typeface="Nunito Sans" pitchFamily="2" charset="0"/>
              </a:rPr>
              <a:t>Religious or similar beliefs </a:t>
            </a:r>
            <a:r>
              <a:rPr lang="en-GB" sz="1100" dirty="0">
                <a:latin typeface="Nunito Sans" pitchFamily="2" charset="0"/>
              </a:rPr>
              <a:t>(only used for our annual census to the Scout Association for them to understand the take up of Scouting).</a:t>
            </a:r>
          </a:p>
          <a:p>
            <a:pPr marL="171450" indent="-171450" algn="l">
              <a:spcAft>
                <a:spcPts val="800"/>
              </a:spcAft>
              <a:buFont typeface="Arial" panose="020B0604020202020204" pitchFamily="34" charset="0"/>
              <a:buChar char="•"/>
            </a:pPr>
            <a:r>
              <a:rPr lang="en-GB" sz="1100" b="1" dirty="0">
                <a:latin typeface="Nunito Sans" pitchFamily="2" charset="0"/>
              </a:rPr>
              <a:t>Racial or ethnic origin </a:t>
            </a:r>
            <a:r>
              <a:rPr lang="en-GB" sz="1100" dirty="0">
                <a:latin typeface="Nunito Sans" pitchFamily="2" charset="0"/>
              </a:rPr>
              <a:t>(only used for our annual census to the Scout Association for them to understand the take up of Scouting). </a:t>
            </a:r>
          </a:p>
          <a:p>
            <a:pPr marL="171450" indent="-171450" algn="l">
              <a:spcAft>
                <a:spcPts val="800"/>
              </a:spcAft>
              <a:buFont typeface="Arial" panose="020B0604020202020204" pitchFamily="34" charset="0"/>
              <a:buChar char="•"/>
            </a:pPr>
            <a:r>
              <a:rPr lang="en-GB" sz="1100" b="1" dirty="0">
                <a:latin typeface="Nunito Sans" pitchFamily="2" charset="0"/>
              </a:rPr>
              <a:t>Images</a:t>
            </a:r>
            <a:r>
              <a:rPr lang="en-GB" sz="1100" dirty="0">
                <a:latin typeface="Nunito Sans" pitchFamily="2" charset="0"/>
              </a:rPr>
              <a:t> (we may use images to promote scouting).</a:t>
            </a:r>
          </a:p>
          <a:p>
            <a:pPr algn="l">
              <a:spcAft>
                <a:spcPts val="800"/>
              </a:spcAft>
            </a:pPr>
            <a:endParaRPr lang="en-GB" sz="1100" dirty="0">
              <a:latin typeface="Nunito Sans" pitchFamily="2" charset="0"/>
            </a:endParaRPr>
          </a:p>
        </p:txBody>
      </p:sp>
      <p:pic>
        <p:nvPicPr>
          <p:cNvPr id="16" name="Picture 15" descr="A purple circle with a white fleur-de-lis in the middle&#10;&#10;Description automatically generated">
            <a:extLst>
              <a:ext uri="{FF2B5EF4-FFF2-40B4-BE49-F238E27FC236}">
                <a16:creationId xmlns:a16="http://schemas.microsoft.com/office/drawing/2014/main" id="{51C541AC-5BA2-FA41-6ECD-1966BBE71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1229" y="548972"/>
            <a:ext cx="1728337" cy="1715374"/>
          </a:xfrm>
          <a:prstGeom prst="rect">
            <a:avLst/>
          </a:prstGeom>
        </p:spPr>
      </p:pic>
      <p:pic>
        <p:nvPicPr>
          <p:cNvPr id="18" name="Picture 17">
            <a:extLst>
              <a:ext uri="{FF2B5EF4-FFF2-40B4-BE49-F238E27FC236}">
                <a16:creationId xmlns:a16="http://schemas.microsoft.com/office/drawing/2014/main" id="{7DD7285F-A14B-C1A2-E7F9-7711EAA7EB14}"/>
              </a:ext>
            </a:extLst>
          </p:cNvPr>
          <p:cNvPicPr>
            <a:picLocks noChangeAspect="1"/>
          </p:cNvPicPr>
          <p:nvPr/>
        </p:nvPicPr>
        <p:blipFill>
          <a:blip r:embed="rId3">
            <a:extLst>
              <a:ext uri="{28A0092B-C50C-407E-A947-70E740481C1C}">
                <a14:useLocalDpi xmlns:a14="http://schemas.microsoft.com/office/drawing/2010/main" val="0"/>
              </a:ext>
            </a:extLst>
          </a:blip>
          <a:srcRect t="31121" b="11262"/>
          <a:stretch/>
        </p:blipFill>
        <p:spPr>
          <a:xfrm>
            <a:off x="454087" y="5937577"/>
            <a:ext cx="2213133" cy="1700213"/>
          </a:xfrm>
          <a:prstGeom prst="rect">
            <a:avLst/>
          </a:prstGeom>
        </p:spPr>
      </p:pic>
      <p:pic>
        <p:nvPicPr>
          <p:cNvPr id="20" name="Picture 19" descr="A group of tents in a field&#10;&#10;Description automatically generated">
            <a:extLst>
              <a:ext uri="{FF2B5EF4-FFF2-40B4-BE49-F238E27FC236}">
                <a16:creationId xmlns:a16="http://schemas.microsoft.com/office/drawing/2014/main" id="{7E46B8D9-740F-EF83-0E28-0EBAC6E8FC42}"/>
              </a:ext>
            </a:extLst>
          </p:cNvPr>
          <p:cNvPicPr>
            <a:picLocks noChangeAspect="1"/>
          </p:cNvPicPr>
          <p:nvPr/>
        </p:nvPicPr>
        <p:blipFill>
          <a:blip r:embed="rId4">
            <a:extLst>
              <a:ext uri="{28A0092B-C50C-407E-A947-70E740481C1C}">
                <a14:useLocalDpi xmlns:a14="http://schemas.microsoft.com/office/drawing/2010/main" val="0"/>
              </a:ext>
            </a:extLst>
          </a:blip>
          <a:srcRect l="23798" t="25523" r="26083" b="24135"/>
          <a:stretch/>
        </p:blipFill>
        <p:spPr>
          <a:xfrm>
            <a:off x="348433" y="7861830"/>
            <a:ext cx="2424442" cy="1828800"/>
          </a:xfrm>
          <a:prstGeom prst="rect">
            <a:avLst/>
          </a:prstGeom>
        </p:spPr>
      </p:pic>
    </p:spTree>
    <p:extLst>
      <p:ext uri="{BB962C8B-B14F-4D97-AF65-F5344CB8AC3E}">
        <p14:creationId xmlns:p14="http://schemas.microsoft.com/office/powerpoint/2010/main" val="812791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2108E-4399-5933-540C-A0841F19E9CA}"/>
            </a:ext>
          </a:extLst>
        </p:cNvPr>
        <p:cNvGrpSpPr/>
        <p:nvPr/>
      </p:nvGrpSpPr>
      <p:grpSpPr>
        <a:xfrm>
          <a:off x="0" y="0"/>
          <a:ext cx="0" cy="0"/>
          <a:chOff x="0" y="0"/>
          <a:chExt cx="0" cy="0"/>
        </a:xfrm>
      </p:grpSpPr>
      <p:sp>
        <p:nvSpPr>
          <p:cNvPr id="4" name="Text Box 43">
            <a:extLst>
              <a:ext uri="{FF2B5EF4-FFF2-40B4-BE49-F238E27FC236}">
                <a16:creationId xmlns:a16="http://schemas.microsoft.com/office/drawing/2014/main" id="{8D692222-956A-2EA4-08F4-0F8B3CCAE498}"/>
              </a:ext>
            </a:extLst>
          </p:cNvPr>
          <p:cNvSpPr txBox="1"/>
          <p:nvPr/>
        </p:nvSpPr>
        <p:spPr>
          <a:xfrm>
            <a:off x="332739" y="294999"/>
            <a:ext cx="6086349" cy="259963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spcAft>
                <a:spcPts val="800"/>
              </a:spcAft>
            </a:pPr>
            <a:r>
              <a:rPr lang="en-GB" sz="1400" b="1" dirty="0">
                <a:solidFill>
                  <a:srgbClr val="7414DC"/>
                </a:solidFill>
                <a:latin typeface="Nunito Sans Black" pitchFamily="2" charset="77"/>
              </a:rPr>
              <a:t>Change of Details</a:t>
            </a:r>
            <a:endParaRPr lang="en-GB" sz="1100" b="1" dirty="0">
              <a:solidFill>
                <a:srgbClr val="7030A0"/>
              </a:solidFill>
              <a:latin typeface="Nunito Sans" pitchFamily="2" charset="0"/>
            </a:endParaRPr>
          </a:p>
          <a:p>
            <a:pPr algn="l">
              <a:spcAft>
                <a:spcPts val="800"/>
              </a:spcAft>
            </a:pPr>
            <a:r>
              <a:rPr lang="en-GB" sz="1100" dirty="0">
                <a:latin typeface="Nunito Sans" pitchFamily="2" charset="0"/>
              </a:rPr>
              <a:t>The information which you give when you join will be used by the Section Team Leaders. The details will be used by the Treasurer (for subscription and Gift Aid purposes only). </a:t>
            </a:r>
          </a:p>
          <a:p>
            <a:pPr algn="l">
              <a:spcAft>
                <a:spcPts val="800"/>
              </a:spcAft>
            </a:pPr>
            <a:r>
              <a:rPr lang="en-GB" sz="1100" dirty="0">
                <a:latin typeface="Nunito Sans" pitchFamily="2" charset="0"/>
              </a:rPr>
              <a:t>You will be asked to check these details at least every year and prior to residential events to ensure our records are kept up to date. This is also required by data protection regulations. You can update your or your young person’s details at any time.</a:t>
            </a:r>
          </a:p>
          <a:p>
            <a:pPr algn="l">
              <a:spcAft>
                <a:spcPts val="800"/>
              </a:spcAft>
            </a:pPr>
            <a:endParaRPr lang="en-GB" sz="200" dirty="0">
              <a:latin typeface="Nunito Sans" pitchFamily="2" charset="0"/>
            </a:endParaRPr>
          </a:p>
          <a:p>
            <a:pPr algn="l">
              <a:spcAft>
                <a:spcPts val="800"/>
              </a:spcAft>
            </a:pPr>
            <a:r>
              <a:rPr lang="en-GB" sz="1400" b="1" dirty="0">
                <a:solidFill>
                  <a:srgbClr val="7414DC"/>
                </a:solidFill>
                <a:latin typeface="Nunito Sans Black" pitchFamily="2" charset="77"/>
              </a:rPr>
              <a:t>Data</a:t>
            </a:r>
            <a:endParaRPr lang="en-GB" sz="1400" b="1" dirty="0">
              <a:solidFill>
                <a:srgbClr val="7030A0"/>
              </a:solidFill>
              <a:latin typeface="Nunito Sans Black" pitchFamily="2" charset="77"/>
            </a:endParaRPr>
          </a:p>
          <a:p>
            <a:pPr algn="l">
              <a:spcAft>
                <a:spcPts val="800"/>
              </a:spcAft>
            </a:pPr>
            <a:r>
              <a:rPr lang="en-GB" sz="1100" dirty="0">
                <a:latin typeface="Nunito Sans" pitchFamily="2" charset="0"/>
              </a:rPr>
              <a:t>We are a small Charity but still subject to compliance with the Data Protection Regulations. In signing the member details form, you will be agreeing to the Scout Group during and beyond your child’s involvement with the organisation: </a:t>
            </a:r>
          </a:p>
          <a:p>
            <a:pPr marL="228600" indent="-228600" algn="l">
              <a:spcAft>
                <a:spcPts val="800"/>
              </a:spcAft>
              <a:buAutoNum type="alphaLcParenR"/>
            </a:pPr>
            <a:r>
              <a:rPr lang="en-GB" sz="1100" dirty="0">
                <a:latin typeface="Nunito Sans" pitchFamily="2" charset="0"/>
              </a:rPr>
              <a:t>Retaining personal data to facilitate any present or potential future involvement with Scouting; </a:t>
            </a:r>
          </a:p>
          <a:p>
            <a:pPr marL="228600" indent="-228600" algn="l">
              <a:spcAft>
                <a:spcPts val="800"/>
              </a:spcAft>
              <a:buAutoNum type="alphaLcParenR"/>
            </a:pPr>
            <a:r>
              <a:rPr lang="en-GB" sz="1100" dirty="0">
                <a:latin typeface="Nunito Sans" pitchFamily="2" charset="0"/>
              </a:rPr>
              <a:t>Retaining personal data regarding religion, special needs/disabilities, ethnicity, medical information and/or commission of offences or alleged offences; and</a:t>
            </a:r>
          </a:p>
          <a:p>
            <a:pPr marL="228600" indent="-228600" algn="l">
              <a:spcAft>
                <a:spcPts val="800"/>
              </a:spcAft>
              <a:buAutoNum type="alphaLcParenR"/>
            </a:pPr>
            <a:r>
              <a:rPr lang="en-GB" sz="1100" dirty="0">
                <a:latin typeface="Nunito Sans" pitchFamily="2" charset="0"/>
              </a:rPr>
              <a:t>Allowing access to personal data to appropriate individuals within the hierarchy of Scouting. </a:t>
            </a:r>
          </a:p>
          <a:p>
            <a:pPr algn="l">
              <a:spcAft>
                <a:spcPts val="800"/>
              </a:spcAft>
            </a:pPr>
            <a:endParaRPr lang="en-GB" sz="1100" b="1" dirty="0">
              <a:solidFill>
                <a:srgbClr val="7030A0"/>
              </a:solidFill>
              <a:latin typeface="Nunito Sans" pitchFamily="2" charset="0"/>
            </a:endParaRPr>
          </a:p>
          <a:p>
            <a:pPr algn="l">
              <a:spcAft>
                <a:spcPts val="800"/>
              </a:spcAft>
            </a:pPr>
            <a:endParaRPr lang="en-GB" sz="1100" dirty="0">
              <a:latin typeface="Nunito Sans" pitchFamily="2" charset="0"/>
            </a:endParaRPr>
          </a:p>
          <a:p>
            <a:pPr algn="l">
              <a:spcAft>
                <a:spcPts val="800"/>
              </a:spcAft>
            </a:pPr>
            <a:endParaRPr lang="en-GB" sz="1100" dirty="0">
              <a:latin typeface="Nunito Sans" pitchFamily="2" charset="0"/>
            </a:endParaRPr>
          </a:p>
          <a:p>
            <a:pPr algn="l">
              <a:spcAft>
                <a:spcPts val="800"/>
              </a:spcAft>
            </a:pPr>
            <a:endParaRPr lang="en-GB" sz="1100" b="0" i="0" dirty="0">
              <a:effectLst/>
              <a:latin typeface="Nunito Sans" pitchFamily="2" charset="0"/>
            </a:endParaRPr>
          </a:p>
          <a:p>
            <a:pPr algn="l">
              <a:spcAft>
                <a:spcPts val="800"/>
              </a:spcAft>
            </a:pPr>
            <a:endParaRPr lang="en-GB" sz="1100" b="0" i="0" dirty="0">
              <a:effectLst/>
              <a:latin typeface="Nunito Sans" pitchFamily="2" charset="0"/>
            </a:endParaRPr>
          </a:p>
          <a:p>
            <a:pPr algn="l">
              <a:spcAft>
                <a:spcPts val="800"/>
              </a:spcAft>
            </a:pPr>
            <a:endParaRPr lang="en-GB" sz="1100" dirty="0">
              <a:latin typeface="Nunito Sans" pitchFamily="2" charset="0"/>
            </a:endParaRPr>
          </a:p>
          <a:p>
            <a:pPr algn="l">
              <a:spcAft>
                <a:spcPts val="800"/>
              </a:spcAft>
            </a:pPr>
            <a:endParaRPr lang="en-GB" sz="1100" b="0" i="0" dirty="0">
              <a:effectLst/>
              <a:latin typeface="Nunito Sans" pitchFamily="2" charset="0"/>
            </a:endParaRPr>
          </a:p>
        </p:txBody>
      </p:sp>
      <p:sp>
        <p:nvSpPr>
          <p:cNvPr id="3" name="Text Box 43">
            <a:extLst>
              <a:ext uri="{FF2B5EF4-FFF2-40B4-BE49-F238E27FC236}">
                <a16:creationId xmlns:a16="http://schemas.microsoft.com/office/drawing/2014/main" id="{89B9F5F1-9672-C8EF-67AD-5E0D1D1EFDD5}"/>
              </a:ext>
            </a:extLst>
          </p:cNvPr>
          <p:cNvSpPr txBox="1"/>
          <p:nvPr/>
        </p:nvSpPr>
        <p:spPr>
          <a:xfrm>
            <a:off x="332739" y="7533659"/>
            <a:ext cx="6086349" cy="2210416"/>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spcAft>
                <a:spcPts val="800"/>
              </a:spcAft>
            </a:pPr>
            <a:r>
              <a:rPr lang="en-GB" sz="1400" b="1" dirty="0">
                <a:solidFill>
                  <a:srgbClr val="7414DC"/>
                </a:solidFill>
                <a:latin typeface="Nunito Sans Black" pitchFamily="2" charset="77"/>
              </a:rPr>
              <a:t>The Yellow Card</a:t>
            </a:r>
            <a:endParaRPr lang="en-GB" sz="1400" b="1" dirty="0">
              <a:solidFill>
                <a:srgbClr val="7030A0"/>
              </a:solidFill>
              <a:latin typeface="Nunito Sans Black" pitchFamily="2" charset="77"/>
            </a:endParaRPr>
          </a:p>
          <a:p>
            <a:pPr algn="l">
              <a:spcAft>
                <a:spcPts val="800"/>
              </a:spcAft>
            </a:pPr>
            <a:r>
              <a:rPr lang="en-GB" sz="1100" dirty="0">
                <a:latin typeface="Nunito Sans" pitchFamily="2" charset="0"/>
              </a:rPr>
              <a:t>The Scout Association's child protection policy is known as the 'Young People First' policy. It's often referred to as the ‘yellow card’ policy because of the pocket sized yellow reminder card all adults are asked to keep and carry with them. </a:t>
            </a:r>
          </a:p>
          <a:p>
            <a:pPr algn="l">
              <a:spcAft>
                <a:spcPts val="800"/>
              </a:spcAft>
            </a:pPr>
            <a:r>
              <a:rPr lang="en-GB" sz="1100" dirty="0">
                <a:latin typeface="Nunito Sans" pitchFamily="2" charset="0"/>
              </a:rPr>
              <a:t>The 'Young People First' policy is held up as an example of best practice and praised by the child protection agencies. The Scout Association also enjoys the confidence and trust of thousands of parents who each week place their children in our care.  </a:t>
            </a:r>
          </a:p>
          <a:p>
            <a:pPr algn="l">
              <a:spcAft>
                <a:spcPts val="800"/>
              </a:spcAft>
            </a:pPr>
            <a:r>
              <a:rPr lang="en-GB" sz="1100" dirty="0">
                <a:latin typeface="Nunito Sans" pitchFamily="2" charset="0"/>
              </a:rPr>
              <a:t>If you would like a copy of the Yellow Card or more Information on the policies of the Scout Association please speak to your Section Team leader who will be able to point you in the right direction.</a:t>
            </a:r>
          </a:p>
          <a:p>
            <a:pPr algn="l">
              <a:spcAft>
                <a:spcPts val="800"/>
              </a:spcAft>
            </a:pPr>
            <a:endParaRPr lang="en-GB" sz="1100" dirty="0">
              <a:latin typeface="Nunito Sans" pitchFamily="2" charset="0"/>
            </a:endParaRPr>
          </a:p>
          <a:p>
            <a:pPr algn="l">
              <a:spcAft>
                <a:spcPts val="800"/>
              </a:spcAft>
            </a:pPr>
            <a:endParaRPr lang="en-GB" sz="1100" b="0" i="0" dirty="0">
              <a:effectLst/>
              <a:latin typeface="Nunito Sans" pitchFamily="2" charset="0"/>
            </a:endParaRPr>
          </a:p>
          <a:p>
            <a:pPr algn="l">
              <a:spcAft>
                <a:spcPts val="800"/>
              </a:spcAft>
            </a:pPr>
            <a:endParaRPr lang="en-GB" sz="1100" b="0" i="0" dirty="0">
              <a:effectLst/>
              <a:latin typeface="Nunito Sans" pitchFamily="2" charset="0"/>
            </a:endParaRPr>
          </a:p>
          <a:p>
            <a:pPr algn="l">
              <a:spcAft>
                <a:spcPts val="800"/>
              </a:spcAft>
            </a:pPr>
            <a:endParaRPr lang="en-GB" sz="1100" dirty="0">
              <a:latin typeface="Nunito Sans" pitchFamily="2" charset="0"/>
            </a:endParaRPr>
          </a:p>
          <a:p>
            <a:pPr algn="l">
              <a:spcAft>
                <a:spcPts val="800"/>
              </a:spcAft>
            </a:pPr>
            <a:endParaRPr lang="en-GB" sz="1100" b="0" i="0" dirty="0">
              <a:effectLst/>
              <a:latin typeface="Nunito Sans" pitchFamily="2" charset="0"/>
            </a:endParaRPr>
          </a:p>
        </p:txBody>
      </p:sp>
      <p:pic>
        <p:nvPicPr>
          <p:cNvPr id="7" name="Picture 6">
            <a:extLst>
              <a:ext uri="{FF2B5EF4-FFF2-40B4-BE49-F238E27FC236}">
                <a16:creationId xmlns:a16="http://schemas.microsoft.com/office/drawing/2014/main" id="{7863E8F5-DCE5-1023-806B-F5A769C5BA46}"/>
              </a:ext>
            </a:extLst>
          </p:cNvPr>
          <p:cNvPicPr>
            <a:picLocks noChangeAspect="1"/>
          </p:cNvPicPr>
          <p:nvPr/>
        </p:nvPicPr>
        <p:blipFill>
          <a:blip r:embed="rId2">
            <a:extLst>
              <a:ext uri="{28A0092B-C50C-407E-A947-70E740481C1C}">
                <a14:useLocalDpi xmlns:a14="http://schemas.microsoft.com/office/drawing/2010/main" val="0"/>
              </a:ext>
            </a:extLst>
          </a:blip>
          <a:srcRect l="4921" t="22067" r="4894" b="22209"/>
          <a:stretch/>
        </p:blipFill>
        <p:spPr>
          <a:xfrm>
            <a:off x="734996" y="5652877"/>
            <a:ext cx="2920608" cy="1804603"/>
          </a:xfrm>
          <a:prstGeom prst="rect">
            <a:avLst/>
          </a:prstGeom>
        </p:spPr>
      </p:pic>
      <p:cxnSp>
        <p:nvCxnSpPr>
          <p:cNvPr id="8" name="AutoShape 12">
            <a:extLst>
              <a:ext uri="{FF2B5EF4-FFF2-40B4-BE49-F238E27FC236}">
                <a16:creationId xmlns:a16="http://schemas.microsoft.com/office/drawing/2014/main" id="{FB071664-89F1-1D56-D998-AE79F5ADF04F}"/>
              </a:ext>
            </a:extLst>
          </p:cNvPr>
          <p:cNvCxnSpPr>
            <a:cxnSpLocks noChangeShapeType="1"/>
          </p:cNvCxnSpPr>
          <p:nvPr/>
        </p:nvCxnSpPr>
        <p:spPr bwMode="auto">
          <a:xfrm>
            <a:off x="298214" y="3802706"/>
            <a:ext cx="6148793"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pic>
        <p:nvPicPr>
          <p:cNvPr id="5" name="Picture 4" descr="A group of people sitting around a fire&#10;&#10;Description automatically generated">
            <a:extLst>
              <a:ext uri="{FF2B5EF4-FFF2-40B4-BE49-F238E27FC236}">
                <a16:creationId xmlns:a16="http://schemas.microsoft.com/office/drawing/2014/main" id="{4C5CE4A6-B284-8E15-645D-267395881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37" y="3991818"/>
            <a:ext cx="2115928" cy="1586946"/>
          </a:xfrm>
          <a:prstGeom prst="rect">
            <a:avLst/>
          </a:prstGeom>
        </p:spPr>
      </p:pic>
      <p:pic>
        <p:nvPicPr>
          <p:cNvPr id="10" name="Picture 9" descr="A group of people looking at animals&#10;&#10;Description automatically generated">
            <a:extLst>
              <a:ext uri="{FF2B5EF4-FFF2-40B4-BE49-F238E27FC236}">
                <a16:creationId xmlns:a16="http://schemas.microsoft.com/office/drawing/2014/main" id="{93DB9ED3-114A-71F3-6469-C10BDAC7F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9" y="5578764"/>
            <a:ext cx="2118681" cy="1589010"/>
          </a:xfrm>
          <a:prstGeom prst="rect">
            <a:avLst/>
          </a:prstGeom>
        </p:spPr>
      </p:pic>
      <p:pic>
        <p:nvPicPr>
          <p:cNvPr id="12" name="Picture 11" descr="A group of kids playing with legos&#10;&#10;Description automatically generated">
            <a:extLst>
              <a:ext uri="{FF2B5EF4-FFF2-40B4-BE49-F238E27FC236}">
                <a16:creationId xmlns:a16="http://schemas.microsoft.com/office/drawing/2014/main" id="{B2F3D07C-BBA4-3D39-6557-430B7F11E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7277" y="3991818"/>
            <a:ext cx="2118682" cy="1589012"/>
          </a:xfrm>
          <a:prstGeom prst="rect">
            <a:avLst/>
          </a:prstGeom>
        </p:spPr>
      </p:pic>
      <p:pic>
        <p:nvPicPr>
          <p:cNvPr id="14" name="Picture 13" descr="A group of people sitting on the floor&#10;&#10;Description automatically generated">
            <a:extLst>
              <a:ext uri="{FF2B5EF4-FFF2-40B4-BE49-F238E27FC236}">
                <a16:creationId xmlns:a16="http://schemas.microsoft.com/office/drawing/2014/main" id="{1D7563CE-8396-0431-4F92-FB1B9DFFB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131" y="3991817"/>
            <a:ext cx="2115928" cy="1589012"/>
          </a:xfrm>
          <a:prstGeom prst="rect">
            <a:avLst/>
          </a:prstGeom>
        </p:spPr>
      </p:pic>
    </p:spTree>
    <p:extLst>
      <p:ext uri="{BB962C8B-B14F-4D97-AF65-F5344CB8AC3E}">
        <p14:creationId xmlns:p14="http://schemas.microsoft.com/office/powerpoint/2010/main" val="3045377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72CFF-7906-E36A-29AA-973B3CD67BE0}"/>
            </a:ext>
          </a:extLst>
        </p:cNvPr>
        <p:cNvGrpSpPr/>
        <p:nvPr/>
      </p:nvGrpSpPr>
      <p:grpSpPr>
        <a:xfrm>
          <a:off x="0" y="0"/>
          <a:ext cx="0" cy="0"/>
          <a:chOff x="0" y="0"/>
          <a:chExt cx="0" cy="0"/>
        </a:xfrm>
      </p:grpSpPr>
      <p:sp>
        <p:nvSpPr>
          <p:cNvPr id="5" name="Text Box 43">
            <a:extLst>
              <a:ext uri="{FF2B5EF4-FFF2-40B4-BE49-F238E27FC236}">
                <a16:creationId xmlns:a16="http://schemas.microsoft.com/office/drawing/2014/main" id="{7B40556C-BD2D-CB83-6511-822EA52D485F}"/>
              </a:ext>
            </a:extLst>
          </p:cNvPr>
          <p:cNvSpPr txBox="1"/>
          <p:nvPr/>
        </p:nvSpPr>
        <p:spPr>
          <a:xfrm>
            <a:off x="349199" y="915875"/>
            <a:ext cx="6217955" cy="3290366"/>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spcAft>
                <a:spcPts val="800"/>
              </a:spcAft>
            </a:pPr>
            <a:r>
              <a:rPr lang="en-GB" sz="1100" dirty="0">
                <a:latin typeface="Nunito Sans" pitchFamily="2" charset="0"/>
              </a:rPr>
              <a:t>The Scout Group generates lots of information and instructions for Members and their parents / guardians. We are conscious that alongside the other organised activities your child may take part in, plus School communications, that ours may get lost within the general chaos of life! That’s ok! </a:t>
            </a:r>
          </a:p>
          <a:p>
            <a:pPr algn="l">
              <a:spcAft>
                <a:spcPts val="800"/>
              </a:spcAft>
            </a:pPr>
            <a:r>
              <a:rPr lang="en-GB" sz="1100" dirty="0">
                <a:latin typeface="Nunito Sans" pitchFamily="2" charset="0"/>
              </a:rPr>
              <a:t>If you need to reach out to your Section Team Leader and seek clarification on anything, please do so. You will find that the leaders of each Section have their own preferred mechanisms, but these tend to include:</a:t>
            </a:r>
          </a:p>
          <a:p>
            <a:pPr algn="l">
              <a:spcAft>
                <a:spcPts val="800"/>
              </a:spcAft>
            </a:pPr>
            <a:r>
              <a:rPr lang="en-GB" sz="1100" dirty="0">
                <a:latin typeface="Nunito Sans" pitchFamily="2" charset="0"/>
              </a:rPr>
              <a:t>● Online Scout Manager (OSM) – this is a website that we use to keep all our scouting records, we use it to help get parents to sign up for events and activities and also take payment </a:t>
            </a:r>
          </a:p>
          <a:p>
            <a:pPr algn="l">
              <a:spcAft>
                <a:spcPts val="800"/>
              </a:spcAft>
            </a:pPr>
            <a:r>
              <a:rPr lang="en-GB" sz="1100" dirty="0">
                <a:latin typeface="Nunito Sans" pitchFamily="2" charset="0"/>
              </a:rPr>
              <a:t>● Some sections may use WhatsApp for urgent information prior to or during an activity </a:t>
            </a:r>
          </a:p>
          <a:p>
            <a:pPr algn="l">
              <a:spcAft>
                <a:spcPts val="800"/>
              </a:spcAft>
            </a:pPr>
            <a:r>
              <a:rPr lang="en-GB" sz="1100" dirty="0">
                <a:latin typeface="Nunito Sans" pitchFamily="2" charset="0"/>
              </a:rPr>
              <a:t>● Emails giving programme updates and reminders </a:t>
            </a:r>
          </a:p>
          <a:p>
            <a:pPr algn="l">
              <a:spcAft>
                <a:spcPts val="800"/>
              </a:spcAft>
            </a:pPr>
            <a:r>
              <a:rPr lang="en-GB" sz="1100" dirty="0">
                <a:latin typeface="Nunito Sans" pitchFamily="2" charset="0"/>
              </a:rPr>
              <a:t>● Each section has a Private &amp; Closed Facebook Group to share photos and videos of activities as well as for general updates, events and discussions. </a:t>
            </a:r>
          </a:p>
          <a:p>
            <a:pPr algn="l">
              <a:spcAft>
                <a:spcPts val="800"/>
              </a:spcAft>
            </a:pPr>
            <a:r>
              <a:rPr lang="en-GB" sz="1100" dirty="0">
                <a:latin typeface="Nunito Sans" pitchFamily="2" charset="0"/>
              </a:rPr>
              <a:t>We make every effort to rationalise the information but it is important that you read and respond promptly to messages to ensure that your young person does not miss out. </a:t>
            </a:r>
          </a:p>
          <a:p>
            <a:pPr algn="l">
              <a:spcAft>
                <a:spcPts val="800"/>
              </a:spcAft>
            </a:pPr>
            <a:endParaRPr lang="en-GB" sz="1100" dirty="0">
              <a:latin typeface="Nunito Sans" pitchFamily="2" charset="0"/>
            </a:endParaRPr>
          </a:p>
          <a:p>
            <a:pPr algn="l">
              <a:spcAft>
                <a:spcPts val="800"/>
              </a:spcAft>
            </a:pPr>
            <a:endParaRPr lang="en-GB" sz="1100" dirty="0">
              <a:latin typeface="Nunito Sans" pitchFamily="2" charset="0"/>
            </a:endParaRPr>
          </a:p>
        </p:txBody>
      </p:sp>
      <p:cxnSp>
        <p:nvCxnSpPr>
          <p:cNvPr id="10" name="AutoShape 12">
            <a:extLst>
              <a:ext uri="{FF2B5EF4-FFF2-40B4-BE49-F238E27FC236}">
                <a16:creationId xmlns:a16="http://schemas.microsoft.com/office/drawing/2014/main" id="{F3807BE3-5EC5-D991-4E20-5E85ECFC7E7A}"/>
              </a:ext>
            </a:extLst>
          </p:cNvPr>
          <p:cNvCxnSpPr>
            <a:cxnSpLocks noChangeShapeType="1"/>
          </p:cNvCxnSpPr>
          <p:nvPr/>
        </p:nvCxnSpPr>
        <p:spPr bwMode="auto">
          <a:xfrm>
            <a:off x="290845" y="4041649"/>
            <a:ext cx="6276309"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2" name="Text Box 709676410">
            <a:extLst>
              <a:ext uri="{FF2B5EF4-FFF2-40B4-BE49-F238E27FC236}">
                <a16:creationId xmlns:a16="http://schemas.microsoft.com/office/drawing/2014/main" id="{006AAE35-0040-5E7E-42BD-26DA241A04EA}"/>
              </a:ext>
            </a:extLst>
          </p:cNvPr>
          <p:cNvSpPr txBox="1"/>
          <p:nvPr/>
        </p:nvSpPr>
        <p:spPr>
          <a:xfrm>
            <a:off x="349200" y="349200"/>
            <a:ext cx="4541520" cy="39560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nSpc>
                <a:spcPts val="2400"/>
              </a:lnSpc>
            </a:pPr>
            <a:r>
              <a:rPr lang="en-GB" sz="2200" b="1" spc="-50" dirty="0">
                <a:solidFill>
                  <a:srgbClr val="7414DC"/>
                </a:solidFill>
                <a:latin typeface="Nunito Sans Black" pitchFamily="2" charset="0"/>
                <a:ea typeface="NunitoSans-Black"/>
                <a:cs typeface="NunitoSans-Black"/>
              </a:rPr>
              <a:t>Communicating with your Leaders</a:t>
            </a:r>
            <a:endParaRPr lang="en-GB" sz="2200" b="1" spc="-50" dirty="0">
              <a:solidFill>
                <a:srgbClr val="7414DC"/>
              </a:solidFill>
              <a:effectLst/>
              <a:latin typeface="Nunito Sans Black" pitchFamily="2" charset="0"/>
              <a:ea typeface="NunitoSans-Black"/>
              <a:cs typeface="NunitoSans-Black"/>
            </a:endParaRPr>
          </a:p>
        </p:txBody>
      </p:sp>
      <p:sp>
        <p:nvSpPr>
          <p:cNvPr id="3" name="Text Box 43">
            <a:extLst>
              <a:ext uri="{FF2B5EF4-FFF2-40B4-BE49-F238E27FC236}">
                <a16:creationId xmlns:a16="http://schemas.microsoft.com/office/drawing/2014/main" id="{1DD91FD4-9FF6-FC95-485F-C8CE3E0C4DDB}"/>
              </a:ext>
            </a:extLst>
          </p:cNvPr>
          <p:cNvSpPr txBox="1"/>
          <p:nvPr/>
        </p:nvSpPr>
        <p:spPr>
          <a:xfrm>
            <a:off x="290847" y="8095053"/>
            <a:ext cx="3732514" cy="1205968"/>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spcAft>
                <a:spcPts val="800"/>
              </a:spcAft>
            </a:pPr>
            <a:r>
              <a:rPr lang="en-GB" sz="1400" b="1" dirty="0">
                <a:solidFill>
                  <a:srgbClr val="7414DC"/>
                </a:solidFill>
                <a:latin typeface="Nunito Sans Black" pitchFamily="2" charset="77"/>
              </a:rPr>
              <a:t>Concerns</a:t>
            </a:r>
            <a:endParaRPr lang="en-GB" sz="1400" b="1" dirty="0">
              <a:solidFill>
                <a:srgbClr val="7030A0"/>
              </a:solidFill>
              <a:latin typeface="Nunito Sans Black" pitchFamily="2" charset="77"/>
            </a:endParaRPr>
          </a:p>
          <a:p>
            <a:pPr algn="l">
              <a:spcAft>
                <a:spcPts val="800"/>
              </a:spcAft>
            </a:pPr>
            <a:r>
              <a:rPr lang="en-GB" sz="1100" dirty="0">
                <a:latin typeface="Nunito Sans" pitchFamily="2" charset="0"/>
              </a:rPr>
              <a:t>It goes without saying that if you have any questions or concerns; please raise them with the appropriate Section Team Leader or with our Group Lead Volunteer, Andrew. </a:t>
            </a:r>
          </a:p>
          <a:p>
            <a:pPr algn="l">
              <a:spcAft>
                <a:spcPts val="800"/>
              </a:spcAft>
            </a:pPr>
            <a:r>
              <a:rPr lang="en-GB" sz="1100" dirty="0">
                <a:latin typeface="Nunito Sans" pitchFamily="2" charset="0"/>
              </a:rPr>
              <a:t>Handy Tip: If you need to talk to a leader there tends to be more time at the end of a meeting than beforehand. Often an email or a text message saying that you would like a chat helps too.</a:t>
            </a:r>
          </a:p>
          <a:p>
            <a:pPr algn="l">
              <a:spcAft>
                <a:spcPts val="800"/>
              </a:spcAft>
            </a:pPr>
            <a:r>
              <a:rPr lang="en-GB" sz="1100" dirty="0">
                <a:latin typeface="Nunito Sans" pitchFamily="2" charset="0"/>
              </a:rPr>
              <a:t> </a:t>
            </a:r>
          </a:p>
          <a:p>
            <a:pPr algn="l">
              <a:spcAft>
                <a:spcPts val="800"/>
              </a:spcAft>
            </a:pPr>
            <a:endParaRPr lang="en-GB" sz="1100" dirty="0">
              <a:latin typeface="Nunito Sans" pitchFamily="2" charset="0"/>
            </a:endParaRPr>
          </a:p>
          <a:p>
            <a:pPr algn="l">
              <a:spcAft>
                <a:spcPts val="800"/>
              </a:spcAft>
            </a:pPr>
            <a:endParaRPr lang="en-GB" sz="1100" b="0" i="0" dirty="0">
              <a:effectLst/>
              <a:latin typeface="Nunito Sans" pitchFamily="2" charset="0"/>
            </a:endParaRPr>
          </a:p>
          <a:p>
            <a:pPr algn="l">
              <a:spcAft>
                <a:spcPts val="800"/>
              </a:spcAft>
            </a:pPr>
            <a:endParaRPr lang="en-GB" sz="1100" b="0" i="0" dirty="0">
              <a:effectLst/>
              <a:latin typeface="Nunito Sans" pitchFamily="2" charset="0"/>
            </a:endParaRPr>
          </a:p>
          <a:p>
            <a:pPr algn="l">
              <a:spcAft>
                <a:spcPts val="800"/>
              </a:spcAft>
            </a:pPr>
            <a:endParaRPr lang="en-GB" sz="1100" dirty="0">
              <a:latin typeface="Nunito Sans" pitchFamily="2" charset="0"/>
            </a:endParaRPr>
          </a:p>
          <a:p>
            <a:pPr algn="l">
              <a:spcAft>
                <a:spcPts val="800"/>
              </a:spcAft>
            </a:pPr>
            <a:endParaRPr lang="en-GB" sz="1100" b="0" i="0" dirty="0">
              <a:effectLst/>
              <a:latin typeface="Nunito Sans" pitchFamily="2" charset="0"/>
            </a:endParaRPr>
          </a:p>
        </p:txBody>
      </p:sp>
      <p:sp>
        <p:nvSpPr>
          <p:cNvPr id="7" name="Text Box 43">
            <a:extLst>
              <a:ext uri="{FF2B5EF4-FFF2-40B4-BE49-F238E27FC236}">
                <a16:creationId xmlns:a16="http://schemas.microsoft.com/office/drawing/2014/main" id="{A5D143B7-3280-5541-A426-7DA4AA427C56}"/>
              </a:ext>
            </a:extLst>
          </p:cNvPr>
          <p:cNvSpPr txBox="1"/>
          <p:nvPr/>
        </p:nvSpPr>
        <p:spPr>
          <a:xfrm>
            <a:off x="290845" y="4231008"/>
            <a:ext cx="3732514" cy="4602096"/>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spcAft>
                <a:spcPts val="800"/>
              </a:spcAft>
            </a:pPr>
            <a:r>
              <a:rPr lang="en-GB" sz="1400" b="1" dirty="0">
                <a:solidFill>
                  <a:srgbClr val="7414DC"/>
                </a:solidFill>
                <a:latin typeface="Nunito Sans Black" pitchFamily="2" charset="77"/>
              </a:rPr>
              <a:t>What is OSM?</a:t>
            </a:r>
            <a:endParaRPr lang="en-GB" sz="1100" dirty="0">
              <a:latin typeface="Nunito Sans" pitchFamily="2" charset="0"/>
            </a:endParaRPr>
          </a:p>
          <a:p>
            <a:pPr>
              <a:spcAft>
                <a:spcPts val="800"/>
              </a:spcAft>
            </a:pPr>
            <a:r>
              <a:rPr lang="en-GB" sz="1100" dirty="0">
                <a:latin typeface="Nunito Sans" pitchFamily="2" charset="0"/>
              </a:rPr>
              <a:t>Online Scout Manager (OSM) is website created and run by former Scout Leaders designed to aid record management and to reduce some of the ‘admin’ of being a Scout Leader. </a:t>
            </a:r>
          </a:p>
          <a:p>
            <a:pPr>
              <a:spcAft>
                <a:spcPts val="800"/>
              </a:spcAft>
            </a:pPr>
            <a:r>
              <a:rPr lang="en-GB" sz="1100" dirty="0">
                <a:latin typeface="Nunito Sans" pitchFamily="2" charset="0"/>
              </a:rPr>
              <a:t>Each section will use OSM to record:</a:t>
            </a:r>
          </a:p>
          <a:p>
            <a:pPr marL="171450" indent="-171450">
              <a:spcAft>
                <a:spcPts val="800"/>
              </a:spcAft>
              <a:buFont typeface="Arial" panose="020B0604020202020204" pitchFamily="34" charset="0"/>
              <a:buChar char="•"/>
            </a:pPr>
            <a:r>
              <a:rPr lang="en-GB" sz="1100" dirty="0">
                <a:latin typeface="Nunito Sans" pitchFamily="2" charset="0"/>
              </a:rPr>
              <a:t>The Programme</a:t>
            </a:r>
          </a:p>
          <a:p>
            <a:pPr marL="171450" indent="-171450">
              <a:spcAft>
                <a:spcPts val="800"/>
              </a:spcAft>
              <a:buFont typeface="Arial" panose="020B0604020202020204" pitchFamily="34" charset="0"/>
              <a:buChar char="•"/>
            </a:pPr>
            <a:r>
              <a:rPr lang="en-GB" sz="1100" dirty="0">
                <a:latin typeface="Nunito Sans" pitchFamily="2" charset="0"/>
              </a:rPr>
              <a:t>Badge records of each child</a:t>
            </a:r>
          </a:p>
          <a:p>
            <a:pPr marL="171450" indent="-171450">
              <a:spcAft>
                <a:spcPts val="800"/>
              </a:spcAft>
              <a:buFont typeface="Arial" panose="020B0604020202020204" pitchFamily="34" charset="0"/>
              <a:buChar char="•"/>
            </a:pPr>
            <a:r>
              <a:rPr lang="en-GB" sz="1100" dirty="0">
                <a:latin typeface="Nunito Sans" pitchFamily="2" charset="0"/>
              </a:rPr>
              <a:t>Attendance</a:t>
            </a:r>
          </a:p>
          <a:p>
            <a:pPr marL="171450" indent="-171450">
              <a:spcAft>
                <a:spcPts val="800"/>
              </a:spcAft>
              <a:buFont typeface="Arial" panose="020B0604020202020204" pitchFamily="34" charset="0"/>
              <a:buChar char="•"/>
            </a:pPr>
            <a:r>
              <a:rPr lang="en-GB" sz="1100" dirty="0">
                <a:latin typeface="Nunito Sans" pitchFamily="2" charset="0"/>
              </a:rPr>
              <a:t>Personal Details </a:t>
            </a:r>
          </a:p>
          <a:p>
            <a:pPr marL="171450" indent="-171450">
              <a:spcAft>
                <a:spcPts val="800"/>
              </a:spcAft>
              <a:buFont typeface="Arial" panose="020B0604020202020204" pitchFamily="34" charset="0"/>
              <a:buChar char="•"/>
            </a:pPr>
            <a:r>
              <a:rPr lang="en-GB" sz="1100" dirty="0">
                <a:latin typeface="Nunito Sans" pitchFamily="2" charset="0"/>
              </a:rPr>
              <a:t>Event attendance and details</a:t>
            </a:r>
          </a:p>
          <a:p>
            <a:pPr marL="171450" indent="-171450">
              <a:spcAft>
                <a:spcPts val="800"/>
              </a:spcAft>
              <a:buFont typeface="Arial" panose="020B0604020202020204" pitchFamily="34" charset="0"/>
              <a:buChar char="•"/>
            </a:pPr>
            <a:r>
              <a:rPr lang="en-GB" sz="1100" dirty="0">
                <a:latin typeface="Nunito Sans" pitchFamily="2" charset="0"/>
              </a:rPr>
              <a:t>Risk Assessments </a:t>
            </a:r>
          </a:p>
          <a:p>
            <a:pPr>
              <a:spcAft>
                <a:spcPts val="800"/>
              </a:spcAft>
            </a:pPr>
            <a:r>
              <a:rPr lang="en-GB" sz="1100" dirty="0">
                <a:latin typeface="Nunito Sans" pitchFamily="2" charset="0"/>
              </a:rPr>
              <a:t>There is a Parent Portal Function in OSM which enables Parents to update their child’s personal details, sign up for events and also check badge progress. Please let your Section Team Leader know if you need access to the Parent Portal.</a:t>
            </a:r>
          </a:p>
          <a:p>
            <a:pPr algn="l">
              <a:spcAft>
                <a:spcPts val="800"/>
              </a:spcAft>
            </a:pPr>
            <a:endParaRPr lang="en-GB" sz="1100" b="0" i="0" dirty="0">
              <a:effectLst/>
              <a:latin typeface="Nunito Sans" pitchFamily="2" charset="0"/>
            </a:endParaRPr>
          </a:p>
          <a:p>
            <a:pPr algn="l">
              <a:spcAft>
                <a:spcPts val="800"/>
              </a:spcAft>
            </a:pPr>
            <a:endParaRPr lang="en-GB" sz="1100" b="0" i="0" dirty="0">
              <a:effectLst/>
              <a:latin typeface="Nunito Sans" pitchFamily="2" charset="0"/>
            </a:endParaRPr>
          </a:p>
          <a:p>
            <a:pPr algn="l">
              <a:spcAft>
                <a:spcPts val="800"/>
              </a:spcAft>
            </a:pPr>
            <a:endParaRPr lang="en-GB" sz="1100" dirty="0">
              <a:latin typeface="Nunito Sans" pitchFamily="2" charset="0"/>
            </a:endParaRPr>
          </a:p>
          <a:p>
            <a:pPr algn="l">
              <a:spcAft>
                <a:spcPts val="800"/>
              </a:spcAft>
            </a:pPr>
            <a:endParaRPr lang="en-GB" sz="1100" b="0" i="0" dirty="0">
              <a:effectLst/>
              <a:latin typeface="Nunito Sans" pitchFamily="2" charset="0"/>
            </a:endParaRPr>
          </a:p>
        </p:txBody>
      </p:sp>
      <p:pic>
        <p:nvPicPr>
          <p:cNvPr id="9" name="Picture 8" descr="A purple square with white text&#10;&#10;Description automatically generated">
            <a:extLst>
              <a:ext uri="{FF2B5EF4-FFF2-40B4-BE49-F238E27FC236}">
                <a16:creationId xmlns:a16="http://schemas.microsoft.com/office/drawing/2014/main" id="{B4D25533-1C52-2DAA-6B9E-840C3AC5D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4330" y="4231008"/>
            <a:ext cx="2232823" cy="2232823"/>
          </a:xfrm>
          <a:prstGeom prst="rect">
            <a:avLst/>
          </a:prstGeom>
        </p:spPr>
      </p:pic>
      <p:pic>
        <p:nvPicPr>
          <p:cNvPr id="14" name="Picture 13" descr="A group of people in a field&#10;&#10;Description automatically generated">
            <a:extLst>
              <a:ext uri="{FF2B5EF4-FFF2-40B4-BE49-F238E27FC236}">
                <a16:creationId xmlns:a16="http://schemas.microsoft.com/office/drawing/2014/main" id="{754E8858-9D64-BB2A-5BB6-AE07CE2D6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330" y="6579704"/>
            <a:ext cx="2232823" cy="2977096"/>
          </a:xfrm>
          <a:prstGeom prst="rect">
            <a:avLst/>
          </a:prstGeom>
        </p:spPr>
      </p:pic>
    </p:spTree>
    <p:extLst>
      <p:ext uri="{BB962C8B-B14F-4D97-AF65-F5344CB8AC3E}">
        <p14:creationId xmlns:p14="http://schemas.microsoft.com/office/powerpoint/2010/main" val="264648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0.jpeg">
            <a:extLst>
              <a:ext uri="{FF2B5EF4-FFF2-40B4-BE49-F238E27FC236}">
                <a16:creationId xmlns:a16="http://schemas.microsoft.com/office/drawing/2014/main" id="{832431E0-D4C1-39D6-A834-78900056A77F}"/>
              </a:ext>
            </a:extLst>
          </p:cNvPr>
          <p:cNvPicPr>
            <a:picLocks noChangeAspect="1"/>
          </p:cNvPicPr>
          <p:nvPr/>
        </p:nvPicPr>
        <p:blipFill>
          <a:blip r:embed="rId2">
            <a:extLst>
              <a:ext uri="{28A0092B-C50C-407E-A947-70E740481C1C}">
                <a14:useLocalDpi xmlns:a14="http://schemas.microsoft.com/office/drawing/2010/main" val="0"/>
              </a:ext>
            </a:extLst>
          </a:blip>
          <a:srcRect r="14014"/>
          <a:stretch/>
        </p:blipFill>
        <p:spPr>
          <a:xfrm>
            <a:off x="203965" y="1829162"/>
            <a:ext cx="2738626" cy="1435424"/>
          </a:xfrm>
          <a:prstGeom prst="rect">
            <a:avLst/>
          </a:prstGeom>
        </p:spPr>
      </p:pic>
      <p:pic>
        <p:nvPicPr>
          <p:cNvPr id="4" name="image10.jpeg">
            <a:extLst>
              <a:ext uri="{FF2B5EF4-FFF2-40B4-BE49-F238E27FC236}">
                <a16:creationId xmlns:a16="http://schemas.microsoft.com/office/drawing/2014/main" id="{8152D1E6-8F9D-9E8F-AA5C-9DD7E276FD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6035" y="310973"/>
            <a:ext cx="2738629" cy="1540478"/>
          </a:xfrm>
          <a:prstGeom prst="rect">
            <a:avLst/>
          </a:prstGeom>
        </p:spPr>
      </p:pic>
      <p:pic>
        <p:nvPicPr>
          <p:cNvPr id="5" name="image9.jpeg">
            <a:extLst>
              <a:ext uri="{FF2B5EF4-FFF2-40B4-BE49-F238E27FC236}">
                <a16:creationId xmlns:a16="http://schemas.microsoft.com/office/drawing/2014/main" id="{A667CB06-4ACF-4ADD-EBD9-9F16C63DB2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41294" y="813745"/>
            <a:ext cx="1439580" cy="1919440"/>
          </a:xfrm>
          <a:prstGeom prst="rect">
            <a:avLst/>
          </a:prstGeom>
        </p:spPr>
      </p:pic>
      <p:sp>
        <p:nvSpPr>
          <p:cNvPr id="6" name="Text Box 469">
            <a:extLst>
              <a:ext uri="{FF2B5EF4-FFF2-40B4-BE49-F238E27FC236}">
                <a16:creationId xmlns:a16="http://schemas.microsoft.com/office/drawing/2014/main" id="{CD496CFC-0C90-CD69-8D7C-DD1708C5A90C}"/>
              </a:ext>
            </a:extLst>
          </p:cNvPr>
          <p:cNvSpPr txBox="1"/>
          <p:nvPr/>
        </p:nvSpPr>
        <p:spPr>
          <a:xfrm>
            <a:off x="4503722" y="258534"/>
            <a:ext cx="2289811" cy="66675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defTabSz="914327">
              <a:lnSpc>
                <a:spcPts val="2399"/>
              </a:lnSpc>
            </a:pPr>
            <a:r>
              <a:rPr lang="en-GB" sz="1400" b="1" kern="0" spc="-50" dirty="0">
                <a:solidFill>
                  <a:srgbClr val="7414DC"/>
                </a:solidFill>
                <a:latin typeface="Nunito Sans Black" pitchFamily="2" charset="0"/>
                <a:ea typeface="NunitoSans-Black"/>
                <a:cs typeface="NunitoSans-Black"/>
              </a:rPr>
              <a:t>The Scout Promise:</a:t>
            </a:r>
          </a:p>
        </p:txBody>
      </p:sp>
      <p:sp>
        <p:nvSpPr>
          <p:cNvPr id="7" name="Text Box 470">
            <a:extLst>
              <a:ext uri="{FF2B5EF4-FFF2-40B4-BE49-F238E27FC236}">
                <a16:creationId xmlns:a16="http://schemas.microsoft.com/office/drawing/2014/main" id="{EFE57E02-8A6A-DEB9-78A0-D9C5ACECBB49}"/>
              </a:ext>
            </a:extLst>
          </p:cNvPr>
          <p:cNvSpPr txBox="1"/>
          <p:nvPr/>
        </p:nvSpPr>
        <p:spPr>
          <a:xfrm>
            <a:off x="4503722" y="650682"/>
            <a:ext cx="2143104" cy="8996784"/>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defTabSz="914327">
              <a:lnSpc>
                <a:spcPts val="1199"/>
              </a:lnSpc>
            </a:pPr>
            <a:r>
              <a:rPr lang="en-GB" sz="1100" kern="0" spc="5" dirty="0">
                <a:solidFill>
                  <a:srgbClr val="000000"/>
                </a:solidFill>
                <a:latin typeface="Nunito Sans"/>
                <a:ea typeface="Nunito Sans" pitchFamily="2" charset="0"/>
                <a:cs typeface="Nunito Sans" pitchFamily="2" charset="0"/>
              </a:rPr>
              <a:t>Scouting has a simple and positive promise that is required to be made by all members. </a:t>
            </a:r>
          </a:p>
          <a:p>
            <a:pPr defTabSz="914327">
              <a:lnSpc>
                <a:spcPts val="1199"/>
              </a:lnSpc>
            </a:pPr>
            <a:r>
              <a:rPr lang="en-GB" sz="1100" kern="0" spc="5" dirty="0">
                <a:solidFill>
                  <a:srgbClr val="000000"/>
                </a:solidFill>
                <a:latin typeface="Nunito Sans"/>
                <a:ea typeface="Nunito Sans" pitchFamily="2" charset="0"/>
                <a:cs typeface="Nunito Sans" pitchFamily="2" charset="0"/>
              </a:rPr>
              <a:t> </a:t>
            </a:r>
          </a:p>
          <a:p>
            <a:pPr defTabSz="914327">
              <a:lnSpc>
                <a:spcPts val="1199"/>
              </a:lnSpc>
            </a:pPr>
            <a:r>
              <a:rPr lang="en-GB" sz="1100" kern="0" spc="5" dirty="0">
                <a:solidFill>
                  <a:srgbClr val="000000"/>
                </a:solidFill>
                <a:latin typeface="Nunito Sans"/>
                <a:ea typeface="Nunito Sans" pitchFamily="2" charset="0"/>
                <a:cs typeface="Nunito Sans" pitchFamily="2" charset="0"/>
              </a:rPr>
              <a:t>The Promise together with the Scout Law, gives a distinctive ethos to the practices of the Movement and acts as a bond with Scouts in other countries.</a:t>
            </a:r>
          </a:p>
          <a:p>
            <a:pPr defTabSz="914327">
              <a:lnSpc>
                <a:spcPts val="1199"/>
              </a:lnSpc>
            </a:pPr>
            <a:r>
              <a:rPr lang="en-GB" sz="1100" kern="0" spc="5" dirty="0">
                <a:solidFill>
                  <a:srgbClr val="000000"/>
                </a:solidFill>
                <a:latin typeface="Nunito Sans"/>
                <a:ea typeface="Nunito Sans" pitchFamily="2" charset="0"/>
                <a:cs typeface="Nunito Sans" pitchFamily="2" charset="0"/>
              </a:rPr>
              <a:t> </a:t>
            </a:r>
          </a:p>
          <a:p>
            <a:pPr defTabSz="914327">
              <a:lnSpc>
                <a:spcPts val="1199"/>
              </a:lnSpc>
            </a:pPr>
            <a:r>
              <a:rPr lang="en-GB" sz="1100" kern="0" spc="5" dirty="0">
                <a:solidFill>
                  <a:srgbClr val="000000"/>
                </a:solidFill>
                <a:latin typeface="Nunito Sans"/>
                <a:ea typeface="Nunito Sans" pitchFamily="2" charset="0"/>
                <a:cs typeface="Nunito Sans" pitchFamily="2" charset="0"/>
              </a:rPr>
              <a:t>The three key principles are: </a:t>
            </a:r>
          </a:p>
          <a:p>
            <a:pPr defTabSz="914327">
              <a:lnSpc>
                <a:spcPts val="1199"/>
              </a:lnSpc>
            </a:pPr>
            <a:r>
              <a:rPr lang="en-GB" sz="1100" kern="0" spc="5" dirty="0">
                <a:solidFill>
                  <a:srgbClr val="000000"/>
                </a:solidFill>
                <a:latin typeface="Nunito Sans"/>
                <a:ea typeface="Nunito Sans" pitchFamily="2" charset="0"/>
                <a:cs typeface="Nunito Sans" pitchFamily="2" charset="0"/>
              </a:rPr>
              <a:t> </a:t>
            </a:r>
          </a:p>
          <a:p>
            <a:pPr marL="171450" indent="-171450" defTabSz="914327">
              <a:lnSpc>
                <a:spcPts val="1199"/>
              </a:lnSpc>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Duty to self </a:t>
            </a:r>
          </a:p>
          <a:p>
            <a:pPr marL="171450" indent="-171450" defTabSz="914327">
              <a:lnSpc>
                <a:spcPts val="1199"/>
              </a:lnSpc>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Duty to god </a:t>
            </a:r>
          </a:p>
          <a:p>
            <a:pPr marL="171450" indent="-171450" defTabSz="914327">
              <a:lnSpc>
                <a:spcPts val="1199"/>
              </a:lnSpc>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Duty to others </a:t>
            </a:r>
          </a:p>
          <a:p>
            <a:pPr defTabSz="914327">
              <a:lnSpc>
                <a:spcPts val="1199"/>
              </a:lnSpc>
            </a:pPr>
            <a:r>
              <a:rPr lang="en-GB" sz="1100" kern="0" spc="5" dirty="0">
                <a:solidFill>
                  <a:srgbClr val="000000"/>
                </a:solidFill>
                <a:latin typeface="Nunito Sans"/>
                <a:ea typeface="Nunito Sans" pitchFamily="2" charset="0"/>
                <a:cs typeface="Nunito Sans" pitchFamily="2" charset="0"/>
              </a:rPr>
              <a:t> </a:t>
            </a:r>
          </a:p>
          <a:p>
            <a:pPr defTabSz="914327">
              <a:lnSpc>
                <a:spcPts val="1199"/>
              </a:lnSpc>
            </a:pPr>
            <a:r>
              <a:rPr lang="en-GB" sz="1100" kern="0" spc="5" dirty="0">
                <a:solidFill>
                  <a:srgbClr val="000000"/>
                </a:solidFill>
                <a:latin typeface="Nunito Sans"/>
                <a:ea typeface="Nunito Sans" pitchFamily="2" charset="0"/>
                <a:cs typeface="Nunito Sans" pitchFamily="2" charset="0"/>
              </a:rPr>
              <a:t>Everyone in Scouting expresses their membership and acceptance of the three key principles by taking the Promise and following the Scout Law. Beaver Scouts and Cub Scouts have their own Promise and Law, suitable for their age range. There are alternative promises available for all religions and those with no religion.</a:t>
            </a:r>
          </a:p>
          <a:p>
            <a:pPr defTabSz="914327">
              <a:lnSpc>
                <a:spcPts val="1199"/>
              </a:lnSpc>
            </a:pPr>
            <a:r>
              <a:rPr lang="en-GB" sz="1100" kern="0" spc="5" dirty="0">
                <a:solidFill>
                  <a:srgbClr val="000000"/>
                </a:solidFill>
                <a:latin typeface="Nunito Sans"/>
                <a:ea typeface="Nunito Sans" pitchFamily="2" charset="0"/>
                <a:cs typeface="Nunito Sans" pitchFamily="2" charset="0"/>
              </a:rPr>
              <a:t> </a:t>
            </a:r>
          </a:p>
          <a:p>
            <a:pPr defTabSz="914327">
              <a:lnSpc>
                <a:spcPts val="1199"/>
              </a:lnSpc>
            </a:pPr>
            <a:endParaRPr lang="en-GB" sz="1100" kern="0" spc="5" dirty="0">
              <a:solidFill>
                <a:srgbClr val="000000"/>
              </a:solidFill>
              <a:latin typeface="Nunito Sans"/>
              <a:ea typeface="Nunito Sans" pitchFamily="2" charset="0"/>
              <a:cs typeface="Nunito Sans" pitchFamily="2" charset="0"/>
            </a:endParaRPr>
          </a:p>
          <a:p>
            <a:pPr defTabSz="914327">
              <a:lnSpc>
                <a:spcPts val="1199"/>
              </a:lnSpc>
            </a:pPr>
            <a:r>
              <a:rPr lang="en-GB" sz="1100" kern="0" spc="5" dirty="0">
                <a:solidFill>
                  <a:srgbClr val="7414DC"/>
                </a:solidFill>
                <a:latin typeface="Nunito Sans"/>
                <a:ea typeface="Nunito Sans" pitchFamily="2" charset="0"/>
                <a:cs typeface="Nunito Sans" pitchFamily="2" charset="0"/>
              </a:rPr>
              <a:t>The Scout Promise:</a:t>
            </a:r>
            <a:endParaRPr lang="en-GB" sz="1100" kern="0" spc="5" dirty="0">
              <a:solidFill>
                <a:srgbClr val="000000"/>
              </a:solidFill>
              <a:latin typeface="Nunito Sans"/>
              <a:ea typeface="Nunito Sans" pitchFamily="2" charset="0"/>
              <a:cs typeface="Nunito Sans" pitchFamily="2" charset="0"/>
            </a:endParaRPr>
          </a:p>
          <a:p>
            <a:pPr defTabSz="914327">
              <a:lnSpc>
                <a:spcPts val="1199"/>
              </a:lnSpc>
            </a:pPr>
            <a:r>
              <a:rPr lang="en-GB" sz="1100" i="1" kern="0" spc="5" dirty="0">
                <a:solidFill>
                  <a:srgbClr val="000000"/>
                </a:solidFill>
                <a:latin typeface="Nunito Sans"/>
                <a:ea typeface="Nunito Sans" pitchFamily="2" charset="0"/>
                <a:cs typeface="Nunito Sans" pitchFamily="2" charset="0"/>
              </a:rPr>
              <a:t>On my honour, I promise that I will do my best </a:t>
            </a:r>
            <a:endParaRPr lang="en-GB" sz="1100" kern="0" spc="5" dirty="0">
              <a:solidFill>
                <a:srgbClr val="000000"/>
              </a:solidFill>
              <a:latin typeface="Nunito Sans"/>
              <a:ea typeface="Nunito Sans" pitchFamily="2" charset="0"/>
              <a:cs typeface="Nunito Sans" pitchFamily="2" charset="0"/>
            </a:endParaRPr>
          </a:p>
          <a:p>
            <a:pPr defTabSz="914327">
              <a:lnSpc>
                <a:spcPts val="1199"/>
              </a:lnSpc>
            </a:pPr>
            <a:r>
              <a:rPr lang="en-GB" sz="1100" kern="0" spc="5" dirty="0">
                <a:solidFill>
                  <a:srgbClr val="000000"/>
                </a:solidFill>
                <a:latin typeface="Nunito Sans"/>
                <a:ea typeface="Nunito Sans" pitchFamily="2" charset="0"/>
                <a:cs typeface="Nunito Sans" pitchFamily="2" charset="0"/>
              </a:rPr>
              <a:t>Either </a:t>
            </a:r>
          </a:p>
          <a:p>
            <a:pPr defTabSz="914327">
              <a:lnSpc>
                <a:spcPts val="1199"/>
              </a:lnSpc>
            </a:pPr>
            <a:r>
              <a:rPr lang="en-GB" sz="1100" i="1" kern="0" spc="5" dirty="0">
                <a:solidFill>
                  <a:srgbClr val="000000"/>
                </a:solidFill>
                <a:latin typeface="Nunito Sans"/>
                <a:ea typeface="Nunito Sans" pitchFamily="2" charset="0"/>
                <a:cs typeface="Nunito Sans" pitchFamily="2" charset="0"/>
              </a:rPr>
              <a:t>To do my duty to God and to the King, </a:t>
            </a:r>
            <a:endParaRPr lang="en-GB" sz="1100" kern="0" spc="5" dirty="0">
              <a:solidFill>
                <a:srgbClr val="000000"/>
              </a:solidFill>
              <a:latin typeface="Nunito Sans"/>
              <a:ea typeface="Nunito Sans" pitchFamily="2" charset="0"/>
              <a:cs typeface="Nunito Sans" pitchFamily="2" charset="0"/>
            </a:endParaRPr>
          </a:p>
          <a:p>
            <a:pPr defTabSz="914327">
              <a:lnSpc>
                <a:spcPts val="1199"/>
              </a:lnSpc>
            </a:pPr>
            <a:r>
              <a:rPr lang="en-GB" sz="1100" kern="0" spc="5" dirty="0">
                <a:solidFill>
                  <a:srgbClr val="000000"/>
                </a:solidFill>
                <a:latin typeface="Nunito Sans"/>
                <a:ea typeface="Nunito Sans" pitchFamily="2" charset="0"/>
                <a:cs typeface="Nunito Sans" pitchFamily="2" charset="0"/>
              </a:rPr>
              <a:t>Or </a:t>
            </a:r>
          </a:p>
          <a:p>
            <a:pPr defTabSz="914327">
              <a:lnSpc>
                <a:spcPts val="1199"/>
              </a:lnSpc>
            </a:pPr>
            <a:r>
              <a:rPr lang="en-GB" sz="1100" i="1" kern="0" spc="5" dirty="0">
                <a:solidFill>
                  <a:srgbClr val="000000"/>
                </a:solidFill>
                <a:latin typeface="Nunito Sans"/>
                <a:ea typeface="Nunito Sans" pitchFamily="2" charset="0"/>
                <a:cs typeface="Nunito Sans" pitchFamily="2" charset="0"/>
              </a:rPr>
              <a:t>To uphold our Scout values, to do my duty to the King, </a:t>
            </a:r>
            <a:endParaRPr lang="en-GB" sz="1100" kern="0" spc="5" dirty="0">
              <a:solidFill>
                <a:srgbClr val="000000"/>
              </a:solidFill>
              <a:latin typeface="Nunito Sans"/>
              <a:ea typeface="Nunito Sans" pitchFamily="2" charset="0"/>
              <a:cs typeface="Nunito Sans" pitchFamily="2" charset="0"/>
            </a:endParaRPr>
          </a:p>
          <a:p>
            <a:pPr defTabSz="914327">
              <a:lnSpc>
                <a:spcPts val="1199"/>
              </a:lnSpc>
            </a:pPr>
            <a:r>
              <a:rPr lang="en-GB" sz="1100" i="1" kern="0" spc="5" dirty="0">
                <a:solidFill>
                  <a:srgbClr val="000000"/>
                </a:solidFill>
                <a:latin typeface="Nunito Sans"/>
                <a:ea typeface="Nunito Sans" pitchFamily="2" charset="0"/>
                <a:cs typeface="Nunito Sans" pitchFamily="2" charset="0"/>
              </a:rPr>
              <a:t>To help other people </a:t>
            </a:r>
            <a:endParaRPr lang="en-GB" sz="1100" kern="0" spc="5" dirty="0">
              <a:solidFill>
                <a:srgbClr val="000000"/>
              </a:solidFill>
              <a:latin typeface="Nunito Sans"/>
              <a:ea typeface="Nunito Sans" pitchFamily="2" charset="0"/>
              <a:cs typeface="Nunito Sans" pitchFamily="2" charset="0"/>
            </a:endParaRPr>
          </a:p>
          <a:p>
            <a:pPr defTabSz="914327">
              <a:lnSpc>
                <a:spcPts val="1199"/>
              </a:lnSpc>
            </a:pPr>
            <a:r>
              <a:rPr lang="en-GB" sz="1100" i="1" kern="0" spc="5" dirty="0">
                <a:solidFill>
                  <a:srgbClr val="000000"/>
                </a:solidFill>
                <a:latin typeface="Nunito Sans"/>
                <a:ea typeface="Nunito Sans" pitchFamily="2" charset="0"/>
                <a:cs typeface="Nunito Sans" pitchFamily="2" charset="0"/>
              </a:rPr>
              <a:t>And to keep the Scout Law </a:t>
            </a:r>
          </a:p>
          <a:p>
            <a:pPr defTabSz="914327">
              <a:lnSpc>
                <a:spcPts val="1199"/>
              </a:lnSpc>
            </a:pPr>
            <a:endParaRPr lang="en-GB" sz="1100" i="1" kern="0" spc="5" dirty="0">
              <a:solidFill>
                <a:srgbClr val="000000"/>
              </a:solidFill>
              <a:latin typeface="Nunito Sans"/>
              <a:ea typeface="Nunito Sans" pitchFamily="2" charset="0"/>
              <a:cs typeface="Nunito Sans" pitchFamily="2" charset="0"/>
            </a:endParaRPr>
          </a:p>
          <a:p>
            <a:pPr marL="0" marR="0" lvl="0" indent="0" algn="l" defTabSz="457200" rtl="0" eaLnBrk="1" fontAlgn="auto" latinLnBrk="0" hangingPunct="1">
              <a:lnSpc>
                <a:spcPts val="1199"/>
              </a:lnSpc>
              <a:spcBef>
                <a:spcPts val="0"/>
              </a:spcBef>
              <a:spcAft>
                <a:spcPts val="0"/>
              </a:spcAft>
              <a:buClrTx/>
              <a:buSzTx/>
              <a:buFontTx/>
              <a:buNone/>
              <a:tabLst/>
              <a:defRPr/>
            </a:pPr>
            <a:r>
              <a:rPr kumimoji="0" lang="en-GB" sz="1100" b="0" i="0" u="none" strike="noStrike" kern="1200" cap="none" spc="5" normalizeH="0" baseline="0" noProof="0" dirty="0">
                <a:ln>
                  <a:noFill/>
                </a:ln>
                <a:solidFill>
                  <a:srgbClr val="7414DC"/>
                </a:solidFill>
                <a:effectLst/>
                <a:uLnTx/>
                <a:uFillTx/>
                <a:latin typeface="Nunito Sans" pitchFamily="2" charset="0"/>
                <a:ea typeface="Nunito Sans" pitchFamily="2" charset="0"/>
                <a:cs typeface="Nunito Sans" pitchFamily="2" charset="0"/>
              </a:rPr>
              <a:t>The Scout Law:</a:t>
            </a:r>
            <a:endPar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endParaRPr>
          </a:p>
          <a:p>
            <a:pPr marL="0" marR="0" lvl="0" indent="0" algn="l" defTabSz="457200" rtl="0" eaLnBrk="1" fontAlgn="auto" latinLnBrk="0" hangingPunct="1">
              <a:lnSpc>
                <a:spcPts val="1199"/>
              </a:lnSpc>
              <a:spcBef>
                <a:spcPts val="0"/>
              </a:spcBef>
              <a:spcAft>
                <a:spcPts val="0"/>
              </a:spcAft>
              <a:buClrTx/>
              <a:buSzTx/>
              <a:buFontTx/>
              <a:buNone/>
              <a:tabLst/>
              <a:defRPr/>
            </a:pP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A Scout is to be trusted. </a:t>
            </a:r>
          </a:p>
          <a:p>
            <a:pPr marL="0" marR="0" lvl="0" indent="0" algn="l" defTabSz="457200" rtl="0" eaLnBrk="1" fontAlgn="auto" latinLnBrk="0" hangingPunct="1">
              <a:lnSpc>
                <a:spcPts val="1199"/>
              </a:lnSpc>
              <a:spcBef>
                <a:spcPts val="0"/>
              </a:spcBef>
              <a:spcAft>
                <a:spcPts val="0"/>
              </a:spcAft>
              <a:buClrTx/>
              <a:buSzTx/>
              <a:buFontTx/>
              <a:buNone/>
              <a:tabLst/>
              <a:defRPr/>
            </a:pP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A Scout is loyal. </a:t>
            </a:r>
          </a:p>
          <a:p>
            <a:pPr marL="0" marR="0" lvl="0" indent="0" algn="l" defTabSz="457200" rtl="0" eaLnBrk="1" fontAlgn="auto" latinLnBrk="0" hangingPunct="1">
              <a:lnSpc>
                <a:spcPts val="1199"/>
              </a:lnSpc>
              <a:spcBef>
                <a:spcPts val="0"/>
              </a:spcBef>
              <a:spcAft>
                <a:spcPts val="0"/>
              </a:spcAft>
              <a:buClrTx/>
              <a:buSzTx/>
              <a:buFontTx/>
              <a:buNone/>
              <a:tabLst/>
              <a:defRPr/>
            </a:pP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A Scout is friendly and considerate. A Scout belongs to the worldwide family of Scouts. </a:t>
            </a:r>
          </a:p>
          <a:p>
            <a:pPr marL="0" marR="0" lvl="0" indent="0" algn="l" defTabSz="457200" rtl="0" eaLnBrk="1" fontAlgn="auto" latinLnBrk="0" hangingPunct="1">
              <a:lnSpc>
                <a:spcPts val="1199"/>
              </a:lnSpc>
              <a:spcBef>
                <a:spcPts val="0"/>
              </a:spcBef>
              <a:spcAft>
                <a:spcPts val="0"/>
              </a:spcAft>
              <a:buClrTx/>
              <a:buSzTx/>
              <a:buFontTx/>
              <a:buNone/>
              <a:tabLst/>
              <a:defRPr/>
            </a:pP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A Scout has courage in all difficulties. </a:t>
            </a:r>
          </a:p>
          <a:p>
            <a:pPr marL="0" marR="0" lvl="0" indent="0" algn="l" defTabSz="457200" rtl="0" eaLnBrk="1" fontAlgn="auto" latinLnBrk="0" hangingPunct="1">
              <a:lnSpc>
                <a:spcPts val="1199"/>
              </a:lnSpc>
              <a:spcBef>
                <a:spcPts val="0"/>
              </a:spcBef>
              <a:spcAft>
                <a:spcPts val="0"/>
              </a:spcAft>
              <a:buClrTx/>
              <a:buSzTx/>
              <a:buFontTx/>
              <a:buNone/>
              <a:tabLst/>
              <a:defRPr/>
            </a:pP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A Scout makes good use of time and is careful of possessions and property. </a:t>
            </a:r>
          </a:p>
          <a:p>
            <a:pPr marL="0" marR="0" lvl="0" indent="0" algn="l" defTabSz="457200" rtl="0" eaLnBrk="1" fontAlgn="auto" latinLnBrk="0" hangingPunct="1">
              <a:lnSpc>
                <a:spcPts val="1199"/>
              </a:lnSpc>
              <a:spcBef>
                <a:spcPts val="0"/>
              </a:spcBef>
              <a:spcAft>
                <a:spcPts val="0"/>
              </a:spcAft>
              <a:buClrTx/>
              <a:buSzTx/>
              <a:buFontTx/>
              <a:buNone/>
              <a:tabLst/>
              <a:defRPr/>
            </a:pP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A Scout has self-respect and respect for others.</a:t>
            </a:r>
          </a:p>
          <a:p>
            <a:pPr marL="0" marR="0" lvl="0" indent="0" algn="l" defTabSz="457200" rtl="0" eaLnBrk="1" fontAlgn="auto" latinLnBrk="0" hangingPunct="1">
              <a:lnSpc>
                <a:spcPts val="1199"/>
              </a:lnSpc>
              <a:spcBef>
                <a:spcPts val="0"/>
              </a:spcBef>
              <a:spcAft>
                <a:spcPts val="0"/>
              </a:spcAft>
              <a:buClrTx/>
              <a:buSzTx/>
              <a:buFontTx/>
              <a:buNone/>
              <a:tabLst/>
              <a:defRPr/>
            </a:pP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 </a:t>
            </a:r>
          </a:p>
          <a:p>
            <a:pPr marL="0" marR="0" lvl="0" indent="0" algn="l" defTabSz="457200" rtl="0" eaLnBrk="1" fontAlgn="auto" latinLnBrk="0" hangingPunct="1">
              <a:lnSpc>
                <a:spcPts val="1199"/>
              </a:lnSpc>
              <a:spcBef>
                <a:spcPts val="0"/>
              </a:spcBef>
              <a:spcAft>
                <a:spcPts val="0"/>
              </a:spcAft>
              <a:buClrTx/>
              <a:buSzTx/>
              <a:buFontTx/>
              <a:buNone/>
              <a:tabLst/>
              <a:defRPr/>
            </a:pPr>
            <a:endPar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endParaRPr>
          </a:p>
          <a:p>
            <a:pPr marL="0" marR="0" lvl="0" indent="0" algn="l" defTabSz="457200" rtl="0" eaLnBrk="1" fontAlgn="auto" latinLnBrk="0" hangingPunct="1">
              <a:lnSpc>
                <a:spcPts val="1199"/>
              </a:lnSpc>
              <a:spcBef>
                <a:spcPts val="0"/>
              </a:spcBef>
              <a:spcAft>
                <a:spcPts val="0"/>
              </a:spcAft>
              <a:buClrTx/>
              <a:buSzTx/>
              <a:buFontTx/>
              <a:buNone/>
              <a:tabLst/>
              <a:defRPr/>
            </a:pPr>
            <a:r>
              <a:rPr kumimoji="0" lang="en-GB" sz="1100" b="0" i="0" u="none" strike="noStrike" kern="1200" cap="none" spc="5" normalizeH="0" baseline="0" noProof="0" dirty="0">
                <a:ln>
                  <a:noFill/>
                </a:ln>
                <a:solidFill>
                  <a:srgbClr val="7414DC"/>
                </a:solidFill>
                <a:effectLst/>
                <a:uLnTx/>
                <a:uFillTx/>
                <a:latin typeface="Nunito Sans" pitchFamily="2" charset="0"/>
                <a:ea typeface="Nunito Sans" pitchFamily="2" charset="0"/>
                <a:cs typeface="Nunito Sans" pitchFamily="2" charset="0"/>
              </a:rPr>
              <a:t>The Scout Motto:</a:t>
            </a:r>
            <a:endPar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endParaRPr>
          </a:p>
          <a:p>
            <a:pPr marL="0" marR="0" lvl="0" indent="0" algn="l" defTabSz="457200" rtl="0" eaLnBrk="1" fontAlgn="auto" latinLnBrk="0" hangingPunct="1">
              <a:lnSpc>
                <a:spcPts val="1199"/>
              </a:lnSpc>
              <a:spcBef>
                <a:spcPts val="0"/>
              </a:spcBef>
              <a:spcAft>
                <a:spcPts val="0"/>
              </a:spcAft>
              <a:buClrTx/>
              <a:buSzTx/>
              <a:buFontTx/>
              <a:buNone/>
              <a:tabLst/>
              <a:defRPr/>
            </a:pPr>
            <a:r>
              <a:rPr kumimoji="0" lang="en-GB" sz="1100" b="0" i="0" u="none" strike="noStrike" kern="1200" cap="none" spc="5" normalizeH="0" baseline="0" noProof="0" dirty="0">
                <a:ln>
                  <a:noFill/>
                </a:ln>
                <a:solidFill>
                  <a:srgbClr val="000000"/>
                </a:solidFill>
                <a:effectLst/>
                <a:uLnTx/>
                <a:uFillTx/>
                <a:latin typeface="Nunito Sans" pitchFamily="2" charset="0"/>
                <a:ea typeface="Nunito Sans" pitchFamily="2" charset="0"/>
                <a:cs typeface="Nunito Sans" pitchFamily="2" charset="0"/>
              </a:rPr>
              <a:t>Be Prepared!</a:t>
            </a:r>
            <a:endPar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endParaRPr>
          </a:p>
          <a:p>
            <a:pPr defTabSz="914327">
              <a:lnSpc>
                <a:spcPts val="1199"/>
              </a:lnSpc>
            </a:pPr>
            <a:endParaRPr lang="en-GB" sz="1100" kern="0" spc="5" dirty="0">
              <a:solidFill>
                <a:srgbClr val="000000"/>
              </a:solidFill>
              <a:latin typeface="Nunito Sans"/>
              <a:ea typeface="Nunito Sans" pitchFamily="2" charset="0"/>
              <a:cs typeface="Nunito Sans" pitchFamily="2" charset="0"/>
            </a:endParaRPr>
          </a:p>
        </p:txBody>
      </p:sp>
      <p:cxnSp>
        <p:nvCxnSpPr>
          <p:cNvPr id="8" name="Straight Connector 7">
            <a:extLst>
              <a:ext uri="{FF2B5EF4-FFF2-40B4-BE49-F238E27FC236}">
                <a16:creationId xmlns:a16="http://schemas.microsoft.com/office/drawing/2014/main" id="{F2C99B5E-A645-3399-8CDF-1A4F62E8C16D}"/>
              </a:ext>
            </a:extLst>
          </p:cNvPr>
          <p:cNvCxnSpPr>
            <a:cxnSpLocks/>
          </p:cNvCxnSpPr>
          <p:nvPr/>
        </p:nvCxnSpPr>
        <p:spPr>
          <a:xfrm>
            <a:off x="4353289" y="639529"/>
            <a:ext cx="0" cy="8845434"/>
          </a:xfrm>
          <a:prstGeom prst="line">
            <a:avLst/>
          </a:prstGeom>
          <a:noFill/>
          <a:ln w="9525" cap="flat" cmpd="sng" algn="ctr">
            <a:solidFill>
              <a:srgbClr val="000000">
                <a:shade val="95000"/>
                <a:satMod val="105000"/>
              </a:srgbClr>
            </a:solidFill>
            <a:prstDash val="solid"/>
          </a:ln>
          <a:effectLst/>
        </p:spPr>
      </p:cxnSp>
      <p:sp>
        <p:nvSpPr>
          <p:cNvPr id="13" name="Text Box 462">
            <a:extLst>
              <a:ext uri="{FF2B5EF4-FFF2-40B4-BE49-F238E27FC236}">
                <a16:creationId xmlns:a16="http://schemas.microsoft.com/office/drawing/2014/main" id="{D5E953FD-ADB2-F147-BB8E-0BC0C69FDB8B}"/>
              </a:ext>
            </a:extLst>
          </p:cNvPr>
          <p:cNvSpPr txBox="1"/>
          <p:nvPr/>
        </p:nvSpPr>
        <p:spPr>
          <a:xfrm>
            <a:off x="137819" y="3563570"/>
            <a:ext cx="4391661" cy="384810"/>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defTabSz="914327">
              <a:lnSpc>
                <a:spcPts val="2399"/>
              </a:lnSpc>
            </a:pPr>
            <a:r>
              <a:rPr lang="en-GB" sz="1400" b="1" kern="0" spc="-50" dirty="0">
                <a:solidFill>
                  <a:srgbClr val="7414DC"/>
                </a:solidFill>
                <a:latin typeface="Nunito Sans Black" pitchFamily="2" charset="0"/>
                <a:ea typeface="NunitoSans-Black"/>
                <a:cs typeface="NunitoSans-Black"/>
              </a:rPr>
              <a:t>The Purpose of Scouting</a:t>
            </a:r>
          </a:p>
        </p:txBody>
      </p:sp>
      <p:sp>
        <p:nvSpPr>
          <p:cNvPr id="14" name="Text Box 467">
            <a:extLst>
              <a:ext uri="{FF2B5EF4-FFF2-40B4-BE49-F238E27FC236}">
                <a16:creationId xmlns:a16="http://schemas.microsoft.com/office/drawing/2014/main" id="{E1A00AAB-E57C-4968-277F-DE900DD72AAD}"/>
              </a:ext>
            </a:extLst>
          </p:cNvPr>
          <p:cNvSpPr txBox="1"/>
          <p:nvPr/>
        </p:nvSpPr>
        <p:spPr>
          <a:xfrm>
            <a:off x="211174" y="4061882"/>
            <a:ext cx="3937614" cy="5521258"/>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defTabSz="914327">
              <a:spcAft>
                <a:spcPts val="800"/>
              </a:spcAft>
            </a:pPr>
            <a:r>
              <a:rPr lang="en-GB" sz="1100" kern="0" spc="5" dirty="0">
                <a:solidFill>
                  <a:srgbClr val="000000"/>
                </a:solidFill>
                <a:latin typeface="Nunito Sans"/>
                <a:ea typeface="Nunito Sans" pitchFamily="2" charset="0"/>
                <a:cs typeface="Nunito Sans" pitchFamily="2" charset="0"/>
              </a:rPr>
              <a:t>Scouting in the UK is organised through The Scout Association. </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800"/>
              </a:spcAft>
            </a:pPr>
            <a:r>
              <a:rPr lang="en-GB" sz="1100" kern="0" spc="5" dirty="0">
                <a:solidFill>
                  <a:srgbClr val="000000"/>
                </a:solidFill>
                <a:latin typeface="Nunito Sans"/>
                <a:ea typeface="Nunito Sans" pitchFamily="2" charset="0"/>
                <a:cs typeface="Nunito Sans" pitchFamily="2" charset="0"/>
              </a:rPr>
              <a:t>The Scout Association has a clear purpose: </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800"/>
              </a:spcAft>
            </a:pPr>
            <a:r>
              <a:rPr lang="en-GB" sz="1100" i="1" kern="0" spc="5" dirty="0">
                <a:solidFill>
                  <a:srgbClr val="000000"/>
                </a:solidFill>
                <a:latin typeface="Nunito Sans"/>
                <a:ea typeface="Nunito Sans" pitchFamily="2" charset="0"/>
                <a:cs typeface="Nunito Sans" pitchFamily="2" charset="0"/>
              </a:rPr>
              <a:t>‘To help young people achieve their full physical, intellectual, social and spiritual potential as individuals, as responsible citizens and as Members of their local, national and international communities’. </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800"/>
              </a:spcAft>
            </a:pPr>
            <a:r>
              <a:rPr lang="en-GB" sz="1100" kern="0" spc="5" dirty="0">
                <a:solidFill>
                  <a:srgbClr val="000000"/>
                </a:solidFill>
                <a:latin typeface="Nunito Sans"/>
                <a:ea typeface="Nunito Sans" pitchFamily="2" charset="0"/>
                <a:cs typeface="Nunito Sans" pitchFamily="2" charset="0"/>
              </a:rPr>
              <a:t>Even if we can’t solve all the problems in the world, we can help to make it a better place. We do this by helping young people to develop as active members of their community: </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who are self-reliant </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who are caring </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who are responsible </a:t>
            </a:r>
            <a:endParaRPr lang="en-GB" sz="901" kern="0" spc="5" dirty="0">
              <a:solidFill>
                <a:srgbClr val="000000"/>
              </a:solidFill>
              <a:latin typeface="Nunito Sans"/>
              <a:ea typeface="Nunito Sans" pitchFamily="2" charset="0"/>
              <a:cs typeface="Nunito Sans" pitchFamily="2" charset="0"/>
            </a:endParaRPr>
          </a:p>
          <a:p>
            <a:pPr marL="171450" indent="-171450" defTabSz="914327">
              <a:lnSpc>
                <a:spcPts val="1199"/>
              </a:lnSpc>
              <a:spcAft>
                <a:spcPts val="800"/>
              </a:spcAft>
              <a:buFont typeface="Arial" panose="020B0604020202020204" pitchFamily="34" charset="0"/>
              <a:buChar char="•"/>
            </a:pPr>
            <a:r>
              <a:rPr lang="en-GB" sz="1100" kern="0" spc="5" dirty="0">
                <a:solidFill>
                  <a:srgbClr val="000000"/>
                </a:solidFill>
                <a:latin typeface="Nunito Sans"/>
                <a:ea typeface="Nunito Sans" pitchFamily="2" charset="0"/>
                <a:cs typeface="Nunito Sans" pitchFamily="2" charset="0"/>
              </a:rPr>
              <a:t>who show commitment</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800"/>
              </a:spcAft>
            </a:pPr>
            <a:r>
              <a:rPr lang="en-GB" sz="1100" kern="0" spc="5" dirty="0">
                <a:solidFill>
                  <a:srgbClr val="000000"/>
                </a:solidFill>
                <a:latin typeface="Nunito Sans"/>
                <a:ea typeface="Nunito Sans" pitchFamily="2" charset="0"/>
                <a:cs typeface="Nunito Sans" pitchFamily="2" charset="0"/>
              </a:rPr>
              <a:t>Scouting works well when young people enjoy learning by doing in partnership with adults. They do this by taking part in a variety of activities and new experiences exploring the outdoors participating in teams taking responsibility. </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800"/>
              </a:spcAft>
            </a:pPr>
            <a:r>
              <a:rPr lang="en-GB" sz="1100" kern="0" spc="5" dirty="0">
                <a:solidFill>
                  <a:srgbClr val="000000"/>
                </a:solidFill>
                <a:latin typeface="Nunito Sans"/>
                <a:ea typeface="Nunito Sans" pitchFamily="2" charset="0"/>
                <a:cs typeface="Nunito Sans" pitchFamily="2" charset="0"/>
              </a:rPr>
              <a:t>Our method for giving young people the opportunity to learn by doing is called the Programme. The Programme is a seamless progression of training, activities and awards that covers everything that young people can do in Scouting from the ages of 4 to 25. </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800"/>
              </a:spcAft>
            </a:pPr>
            <a:r>
              <a:rPr lang="en-GB" sz="1100" kern="0" spc="5" dirty="0">
                <a:solidFill>
                  <a:srgbClr val="000000"/>
                </a:solidFill>
                <a:latin typeface="Nunito Sans"/>
                <a:ea typeface="Nunito Sans" pitchFamily="2" charset="0"/>
                <a:cs typeface="Nunito Sans" pitchFamily="2" charset="0"/>
              </a:rPr>
              <a:t>All adults in Scouting have a responsibility to make sure that the Programme is fun and exciting. </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800"/>
              </a:spcAft>
            </a:pPr>
            <a:r>
              <a:rPr lang="en-GB" sz="1100" kern="0" spc="5" dirty="0">
                <a:solidFill>
                  <a:srgbClr val="000000"/>
                </a:solidFill>
                <a:latin typeface="Nunito Sans"/>
                <a:ea typeface="Nunito Sans" pitchFamily="2" charset="0"/>
                <a:cs typeface="Nunito Sans" pitchFamily="2" charset="0"/>
              </a:rPr>
              <a:t>We must also make sure that it is safe. </a:t>
            </a:r>
            <a:endParaRPr lang="en-GB" sz="901" kern="0" spc="5" dirty="0">
              <a:solidFill>
                <a:srgbClr val="000000"/>
              </a:solidFill>
              <a:latin typeface="Nunito Sans"/>
              <a:ea typeface="Nunito Sans" pitchFamily="2" charset="0"/>
              <a:cs typeface="Nunito Sans" pitchFamily="2" charset="0"/>
            </a:endParaRPr>
          </a:p>
          <a:p>
            <a:pPr defTabSz="914327">
              <a:lnSpc>
                <a:spcPts val="1199"/>
              </a:lnSpc>
              <a:spcAft>
                <a:spcPts val="800"/>
              </a:spcAft>
            </a:pPr>
            <a:r>
              <a:rPr lang="en-GB" sz="1100" kern="0" spc="5" dirty="0">
                <a:solidFill>
                  <a:srgbClr val="000000"/>
                </a:solidFill>
                <a:latin typeface="Nunito Sans"/>
                <a:ea typeface="Nunito Sans" pitchFamily="2" charset="0"/>
                <a:cs typeface="Nunito Sans" pitchFamily="2" charset="0"/>
              </a:rPr>
              <a:t>The Scout Association’s policies, rules, code of behaviour, advice on child protection and safety are there to help adults make sure that the young people in their care stay safe while they enjoy themselves and learn.</a:t>
            </a:r>
            <a:endParaRPr lang="en-GB" sz="901" kern="0" spc="5" dirty="0">
              <a:solidFill>
                <a:srgbClr val="000000"/>
              </a:solidFill>
              <a:latin typeface="Nunito Sans"/>
              <a:ea typeface="Nunito Sans" pitchFamily="2" charset="0"/>
              <a:cs typeface="Nunito Sans" pitchFamily="2" charset="0"/>
            </a:endParaRPr>
          </a:p>
          <a:p>
            <a:pPr defTabSz="914327">
              <a:spcAft>
                <a:spcPts val="800"/>
              </a:spcAft>
            </a:pPr>
            <a:r>
              <a:rPr lang="en-GB" sz="1100" kern="0" dirty="0">
                <a:solidFill>
                  <a:srgbClr val="000000"/>
                </a:solidFill>
                <a:latin typeface="Nunito Sans"/>
                <a:ea typeface="Nunito Sans" pitchFamily="2" charset="0"/>
                <a:cs typeface="Nunito Sans" pitchFamily="2" charset="0"/>
              </a:rPr>
              <a:t> </a:t>
            </a:r>
          </a:p>
        </p:txBody>
      </p:sp>
    </p:spTree>
    <p:extLst>
      <p:ext uri="{BB962C8B-B14F-4D97-AF65-F5344CB8AC3E}">
        <p14:creationId xmlns:p14="http://schemas.microsoft.com/office/powerpoint/2010/main" val="2533462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4D228-855C-0752-8111-0C0ED4E53B1A}"/>
            </a:ext>
          </a:extLst>
        </p:cNvPr>
        <p:cNvGrpSpPr/>
        <p:nvPr/>
      </p:nvGrpSpPr>
      <p:grpSpPr>
        <a:xfrm>
          <a:off x="0" y="0"/>
          <a:ext cx="0" cy="0"/>
          <a:chOff x="0" y="0"/>
          <a:chExt cx="0" cy="0"/>
        </a:xfrm>
      </p:grpSpPr>
      <p:cxnSp>
        <p:nvCxnSpPr>
          <p:cNvPr id="11" name="AutoShape 12">
            <a:extLst>
              <a:ext uri="{FF2B5EF4-FFF2-40B4-BE49-F238E27FC236}">
                <a16:creationId xmlns:a16="http://schemas.microsoft.com/office/drawing/2014/main" id="{580AC4DD-6A03-401E-CCFB-AB98328E1DE6}"/>
              </a:ext>
            </a:extLst>
          </p:cNvPr>
          <p:cNvCxnSpPr>
            <a:cxnSpLocks noChangeShapeType="1"/>
          </p:cNvCxnSpPr>
          <p:nvPr/>
        </p:nvCxnSpPr>
        <p:spPr bwMode="auto">
          <a:xfrm>
            <a:off x="187460" y="5528311"/>
            <a:ext cx="641527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2" name="Text Box 36">
            <a:extLst>
              <a:ext uri="{FF2B5EF4-FFF2-40B4-BE49-F238E27FC236}">
                <a16:creationId xmlns:a16="http://schemas.microsoft.com/office/drawing/2014/main" id="{42F22A63-BA45-4EF1-0B81-CE26B558D082}"/>
              </a:ext>
            </a:extLst>
          </p:cNvPr>
          <p:cNvSpPr txBox="1"/>
          <p:nvPr/>
        </p:nvSpPr>
        <p:spPr>
          <a:xfrm>
            <a:off x="262119" y="441503"/>
            <a:ext cx="2183901" cy="555653"/>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GB" sz="2200" b="1" i="0" u="none" strike="noStrike" kern="0" cap="none" spc="-50" normalizeH="0" baseline="0" noProof="0" dirty="0">
                <a:ln>
                  <a:noFill/>
                </a:ln>
                <a:solidFill>
                  <a:srgbClr val="7414DC"/>
                </a:solidFill>
                <a:effectLst/>
                <a:uLnTx/>
                <a:uFillTx/>
                <a:latin typeface="Nunito Sans Black" pitchFamily="2" charset="0"/>
                <a:ea typeface="NunitoSans-Black"/>
                <a:cs typeface="NunitoSans-Black"/>
              </a:rPr>
              <a:t>The Sections</a:t>
            </a:r>
          </a:p>
        </p:txBody>
      </p:sp>
      <p:pic>
        <p:nvPicPr>
          <p:cNvPr id="9" name="image11.jpeg">
            <a:extLst>
              <a:ext uri="{FF2B5EF4-FFF2-40B4-BE49-F238E27FC236}">
                <a16:creationId xmlns:a16="http://schemas.microsoft.com/office/drawing/2014/main" id="{BAF751DB-DAA5-255D-8AD9-25118E53AD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923" y="346284"/>
            <a:ext cx="3011626" cy="2258723"/>
          </a:xfrm>
          <a:prstGeom prst="rect">
            <a:avLst/>
          </a:prstGeom>
        </p:spPr>
      </p:pic>
      <p:grpSp>
        <p:nvGrpSpPr>
          <p:cNvPr id="4" name="Group 3">
            <a:extLst>
              <a:ext uri="{FF2B5EF4-FFF2-40B4-BE49-F238E27FC236}">
                <a16:creationId xmlns:a16="http://schemas.microsoft.com/office/drawing/2014/main" id="{68C378C7-30A4-2BDA-8F67-4C2A6C128D72}"/>
              </a:ext>
            </a:extLst>
          </p:cNvPr>
          <p:cNvGrpSpPr/>
          <p:nvPr/>
        </p:nvGrpSpPr>
        <p:grpSpPr>
          <a:xfrm>
            <a:off x="262119" y="845041"/>
            <a:ext cx="6347460" cy="3918945"/>
            <a:chOff x="255270" y="850004"/>
            <a:chExt cx="6347460" cy="3918945"/>
          </a:xfrm>
        </p:grpSpPr>
        <p:sp>
          <p:nvSpPr>
            <p:cNvPr id="3" name="Text Box 35">
              <a:extLst>
                <a:ext uri="{FF2B5EF4-FFF2-40B4-BE49-F238E27FC236}">
                  <a16:creationId xmlns:a16="http://schemas.microsoft.com/office/drawing/2014/main" id="{62033BBF-620D-FEB0-C5AB-DBF5185B89BB}"/>
                </a:ext>
              </a:extLst>
            </p:cNvPr>
            <p:cNvSpPr txBox="1"/>
            <p:nvPr/>
          </p:nvSpPr>
          <p:spPr>
            <a:xfrm>
              <a:off x="262119" y="850004"/>
              <a:ext cx="2423930" cy="1549689"/>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Nunito Sans"/>
                  <a:ea typeface="Nunito Sans" pitchFamily="2" charset="0"/>
                  <a:cs typeface="Nunito Sans" pitchFamily="2" charset="0"/>
                </a:rPr>
                <a:t>Irrespective of a member’s age, a young person in the Movement is a ‘Scout’.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Nunito Sans"/>
                  <a:ea typeface="Nunito Sans" pitchFamily="2" charset="0"/>
                  <a:cs typeface="Nunito Sans"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Nunito Sans"/>
                  <a:ea typeface="Nunito Sans" pitchFamily="2" charset="0"/>
                  <a:cs typeface="Nunito Sans" pitchFamily="2" charset="0"/>
                </a:rPr>
                <a:t>The balanced Programme spans the 4-25 age range which is made up of </a:t>
              </a:r>
              <a:r>
                <a:rPr lang="en-GB" sz="1100" kern="0" dirty="0">
                  <a:solidFill>
                    <a:srgbClr val="000000"/>
                  </a:solidFill>
                  <a:latin typeface="Nunito Sans"/>
                  <a:ea typeface="Nunito Sans" pitchFamily="2" charset="0"/>
                  <a:cs typeface="Nunito Sans" pitchFamily="2" charset="0"/>
                </a:rPr>
                <a:t>six</a:t>
              </a:r>
              <a:r>
                <a:rPr kumimoji="0" lang="en-GB" sz="1100" b="0" i="0" u="none" strike="noStrike" kern="0" cap="none" spc="0" normalizeH="0" baseline="0" noProof="0" dirty="0">
                  <a:ln>
                    <a:noFill/>
                  </a:ln>
                  <a:solidFill>
                    <a:srgbClr val="000000"/>
                  </a:solidFill>
                  <a:effectLst/>
                  <a:uLnTx/>
                  <a:uFillTx/>
                  <a:latin typeface="Nunito Sans"/>
                  <a:ea typeface="Nunito Sans" pitchFamily="2" charset="0"/>
                  <a:cs typeface="Nunito Sans" pitchFamily="2" charset="0"/>
                </a:rPr>
                <a:t> Sections.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Nunito Sans"/>
                  <a:ea typeface="Nunito Sans" pitchFamily="2" charset="0"/>
                  <a:cs typeface="Nunito Sans" pitchFamily="2" charset="0"/>
                </a:rPr>
                <a:t>Each Section has its own identity, ethos and style. They all have adult support that varies in style across the different age groups.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Nunito Sans"/>
                  <a:ea typeface="Nunito Sans" pitchFamily="2" charset="0"/>
                  <a:cs typeface="Nunito Sans" pitchFamily="2" charset="0"/>
                </a:rPr>
                <a:t> </a:t>
              </a:r>
            </a:p>
          </p:txBody>
        </p:sp>
        <p:sp>
          <p:nvSpPr>
            <p:cNvPr id="12" name="Text Box 708514168">
              <a:extLst>
                <a:ext uri="{FF2B5EF4-FFF2-40B4-BE49-F238E27FC236}">
                  <a16:creationId xmlns:a16="http://schemas.microsoft.com/office/drawing/2014/main" id="{2FDBC2A8-CB38-5838-522F-72803FC00251}"/>
                </a:ext>
              </a:extLst>
            </p:cNvPr>
            <p:cNvSpPr txBox="1"/>
            <p:nvPr/>
          </p:nvSpPr>
          <p:spPr>
            <a:xfrm>
              <a:off x="255270" y="2877258"/>
              <a:ext cx="6347460" cy="1891691"/>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r>
                <a:rPr lang="en-GB" sz="1100" dirty="0">
                  <a:effectLst/>
                  <a:latin typeface="Nunito Sans" pitchFamily="2" charset="0"/>
                  <a:ea typeface="Nunito Sans" pitchFamily="2" charset="0"/>
                  <a:cs typeface="Nunito Sans" pitchFamily="2" charset="0"/>
                </a:rPr>
                <a:t>A </a:t>
              </a:r>
              <a:r>
                <a:rPr lang="en-GB" sz="1100" b="1" dirty="0">
                  <a:effectLst/>
                  <a:latin typeface="Nunito Sans" pitchFamily="2" charset="0"/>
                  <a:ea typeface="Nunito Sans" pitchFamily="2" charset="0"/>
                  <a:cs typeface="Nunito Sans" pitchFamily="2" charset="0"/>
                </a:rPr>
                <a:t>Squirrel Drey</a:t>
              </a:r>
              <a:r>
                <a:rPr lang="en-GB" sz="1100" dirty="0">
                  <a:effectLst/>
                  <a:latin typeface="Nunito Sans" pitchFamily="2" charset="0"/>
                  <a:ea typeface="Nunito Sans" pitchFamily="2" charset="0"/>
                  <a:cs typeface="Nunito Sans" pitchFamily="2" charset="0"/>
                </a:rPr>
                <a:t> has members aged 4 to 6 years of age. (currently not operating at 1</a:t>
              </a:r>
              <a:r>
                <a:rPr lang="en-GB" sz="1100" baseline="30000" dirty="0">
                  <a:effectLst/>
                  <a:latin typeface="Nunito Sans" pitchFamily="2" charset="0"/>
                  <a:ea typeface="Nunito Sans" pitchFamily="2" charset="0"/>
                  <a:cs typeface="Nunito Sans" pitchFamily="2" charset="0"/>
                </a:rPr>
                <a:t>st</a:t>
              </a:r>
              <a:r>
                <a:rPr lang="en-GB" sz="1100" dirty="0">
                  <a:effectLst/>
                  <a:latin typeface="Nunito Sans" pitchFamily="2" charset="0"/>
                  <a:ea typeface="Nunito Sans" pitchFamily="2" charset="0"/>
                  <a:cs typeface="Nunito Sans" pitchFamily="2" charset="0"/>
                </a:rPr>
                <a:t> Highweek Village)</a:t>
              </a:r>
            </a:p>
            <a:p>
              <a:r>
                <a:rPr lang="en-GB" sz="1100" dirty="0">
                  <a:effectLst/>
                  <a:latin typeface="Nunito Sans" pitchFamily="2" charset="0"/>
                  <a:ea typeface="Nunito Sans" pitchFamily="2" charset="0"/>
                  <a:cs typeface="Nunito Sans" pitchFamily="2" charset="0"/>
                </a:rPr>
                <a:t>A </a:t>
              </a:r>
              <a:r>
                <a:rPr lang="en-GB" sz="1100" b="1" dirty="0">
                  <a:effectLst/>
                  <a:latin typeface="Nunito Sans" pitchFamily="2" charset="0"/>
                  <a:ea typeface="Nunito Sans" pitchFamily="2" charset="0"/>
                  <a:cs typeface="Nunito Sans" pitchFamily="2" charset="0"/>
                </a:rPr>
                <a:t>Beaver Scout Colony</a:t>
              </a:r>
              <a:r>
                <a:rPr lang="en-GB" sz="1100" dirty="0">
                  <a:effectLst/>
                  <a:latin typeface="Nunito Sans" pitchFamily="2" charset="0"/>
                  <a:ea typeface="Nunito Sans" pitchFamily="2" charset="0"/>
                  <a:cs typeface="Nunito Sans" pitchFamily="2" charset="0"/>
                </a:rPr>
                <a:t> has members aged between 6 and 8. (minimum age 5 ¾, maximum age 8 ½ applies) </a:t>
              </a:r>
            </a:p>
            <a:p>
              <a:r>
                <a:rPr lang="en-GB" sz="1100" dirty="0">
                  <a:effectLst/>
                  <a:latin typeface="Nunito Sans" pitchFamily="2" charset="0"/>
                  <a:ea typeface="Nunito Sans" pitchFamily="2" charset="0"/>
                  <a:cs typeface="Nunito Sans" pitchFamily="2" charset="0"/>
                </a:rPr>
                <a:t>A </a:t>
              </a:r>
              <a:r>
                <a:rPr lang="en-GB" sz="1100" b="1" dirty="0">
                  <a:effectLst/>
                  <a:latin typeface="Nunito Sans" pitchFamily="2" charset="0"/>
                  <a:ea typeface="Nunito Sans" pitchFamily="2" charset="0"/>
                  <a:cs typeface="Nunito Sans" pitchFamily="2" charset="0"/>
                </a:rPr>
                <a:t>Cub Scout Pack</a:t>
              </a:r>
              <a:r>
                <a:rPr lang="en-GB" sz="1100" dirty="0">
                  <a:effectLst/>
                  <a:latin typeface="Nunito Sans" pitchFamily="2" charset="0"/>
                  <a:ea typeface="Nunito Sans" pitchFamily="2" charset="0"/>
                  <a:cs typeface="Nunito Sans" pitchFamily="2" charset="0"/>
                </a:rPr>
                <a:t> has members aged 8 – 10 ½ (6-month flexibility applies) </a:t>
              </a:r>
            </a:p>
            <a:p>
              <a:r>
                <a:rPr lang="en-GB" sz="1100" dirty="0">
                  <a:effectLst/>
                  <a:latin typeface="Nunito Sans" pitchFamily="2" charset="0"/>
                  <a:ea typeface="Nunito Sans" pitchFamily="2" charset="0"/>
                  <a:cs typeface="Nunito Sans" pitchFamily="2" charset="0"/>
                </a:rPr>
                <a:t>A </a:t>
              </a:r>
              <a:r>
                <a:rPr lang="en-GB" sz="1100" b="1" dirty="0">
                  <a:effectLst/>
                  <a:latin typeface="Nunito Sans" pitchFamily="2" charset="0"/>
                  <a:ea typeface="Nunito Sans" pitchFamily="2" charset="0"/>
                  <a:cs typeface="Nunito Sans" pitchFamily="2" charset="0"/>
                </a:rPr>
                <a:t>Scout Troop</a:t>
              </a:r>
              <a:r>
                <a:rPr lang="en-GB" sz="1100" dirty="0">
                  <a:effectLst/>
                  <a:latin typeface="Nunito Sans" pitchFamily="2" charset="0"/>
                  <a:ea typeface="Nunito Sans" pitchFamily="2" charset="0"/>
                  <a:cs typeface="Nunito Sans" pitchFamily="2" charset="0"/>
                </a:rPr>
                <a:t> is for young people aged from 10 ½ - 14 years (6-month flexibility applies) </a:t>
              </a:r>
            </a:p>
            <a:p>
              <a:r>
                <a:rPr lang="en-GB" sz="1100" dirty="0">
                  <a:effectLst/>
                  <a:latin typeface="Nunito Sans" pitchFamily="2" charset="0"/>
                  <a:ea typeface="Nunito Sans" pitchFamily="2" charset="0"/>
                  <a:cs typeface="Nunito Sans" pitchFamily="2" charset="0"/>
                </a:rPr>
                <a:t> </a:t>
              </a:r>
            </a:p>
            <a:p>
              <a:r>
                <a:rPr lang="en-GB" sz="1100" dirty="0">
                  <a:effectLst/>
                  <a:latin typeface="Nunito Sans" pitchFamily="2" charset="0"/>
                  <a:ea typeface="Nunito Sans" pitchFamily="2" charset="0"/>
                  <a:cs typeface="Nunito Sans" pitchFamily="2" charset="0"/>
                </a:rPr>
                <a:t>These 4 Sections are all part of a </a:t>
              </a:r>
              <a:r>
                <a:rPr lang="en-GB" sz="1100" b="1" dirty="0">
                  <a:effectLst/>
                  <a:latin typeface="Nunito Sans" pitchFamily="2" charset="0"/>
                  <a:ea typeface="Nunito Sans" pitchFamily="2" charset="0"/>
                  <a:cs typeface="Nunito Sans" pitchFamily="2" charset="0"/>
                </a:rPr>
                <a:t>Scout Group</a:t>
              </a:r>
              <a:r>
                <a:rPr lang="en-GB" sz="1100" dirty="0">
                  <a:effectLst/>
                  <a:latin typeface="Nunito Sans" pitchFamily="2" charset="0"/>
                  <a:ea typeface="Nunito Sans" pitchFamily="2" charset="0"/>
                  <a:cs typeface="Nunito Sans" pitchFamily="2" charset="0"/>
                </a:rPr>
                <a:t>.</a:t>
              </a:r>
            </a:p>
            <a:p>
              <a:r>
                <a:rPr lang="en-GB" sz="1100" dirty="0">
                  <a:effectLst/>
                  <a:latin typeface="Nunito Sans" pitchFamily="2" charset="0"/>
                  <a:ea typeface="Nunito Sans" pitchFamily="2" charset="0"/>
                  <a:cs typeface="Nunito Sans" pitchFamily="2" charset="0"/>
                </a:rPr>
                <a:t> </a:t>
              </a:r>
            </a:p>
            <a:p>
              <a:r>
                <a:rPr lang="en-GB" sz="1100" dirty="0">
                  <a:effectLst/>
                  <a:latin typeface="Nunito Sans" pitchFamily="2" charset="0"/>
                  <a:ea typeface="Nunito Sans" pitchFamily="2" charset="0"/>
                  <a:cs typeface="Nunito Sans" pitchFamily="2" charset="0"/>
                </a:rPr>
                <a:t>An </a:t>
              </a:r>
              <a:r>
                <a:rPr lang="en-GB" sz="1100" b="1" dirty="0">
                  <a:effectLst/>
                  <a:latin typeface="Nunito Sans" pitchFamily="2" charset="0"/>
                  <a:ea typeface="Nunito Sans" pitchFamily="2" charset="0"/>
                  <a:cs typeface="Nunito Sans" pitchFamily="2" charset="0"/>
                </a:rPr>
                <a:t>Explorer Scout Unit</a:t>
              </a:r>
              <a:r>
                <a:rPr lang="en-GB" sz="1100" dirty="0">
                  <a:effectLst/>
                  <a:latin typeface="Nunito Sans" pitchFamily="2" charset="0"/>
                  <a:ea typeface="Nunito Sans" pitchFamily="2" charset="0"/>
                  <a:cs typeface="Nunito Sans" pitchFamily="2" charset="0"/>
                </a:rPr>
                <a:t> is for young people from 14-18 years old (minimum age 13 ½, maximum age 18). Explorer Scout Units are part of a Scout District (Teignbridge District), although some are attached to Groups</a:t>
              </a:r>
              <a:r>
                <a:rPr lang="en-GB" sz="1100" dirty="0">
                  <a:latin typeface="Nunito Sans" pitchFamily="2" charset="0"/>
                  <a:ea typeface="Nunito Sans" pitchFamily="2" charset="0"/>
                  <a:cs typeface="Nunito Sans" pitchFamily="2" charset="0"/>
                </a:rPr>
                <a:t>, </a:t>
              </a:r>
              <a:r>
                <a:rPr lang="en-GB" sz="1100" dirty="0">
                  <a:effectLst/>
                  <a:latin typeface="Nunito Sans" pitchFamily="2" charset="0"/>
                  <a:ea typeface="Nunito Sans" pitchFamily="2" charset="0"/>
                  <a:cs typeface="Nunito Sans" pitchFamily="2" charset="0"/>
                </a:rPr>
                <a:t>(1</a:t>
              </a:r>
              <a:r>
                <a:rPr lang="en-GB" sz="1100" baseline="30000" dirty="0">
                  <a:effectLst/>
                  <a:latin typeface="Nunito Sans" pitchFamily="2" charset="0"/>
                  <a:ea typeface="Nunito Sans" pitchFamily="2" charset="0"/>
                  <a:cs typeface="Nunito Sans" pitchFamily="2" charset="0"/>
                </a:rPr>
                <a:t>st</a:t>
              </a:r>
              <a:r>
                <a:rPr lang="en-GB" sz="1100" dirty="0">
                  <a:effectLst/>
                  <a:latin typeface="Nunito Sans" pitchFamily="2" charset="0"/>
                  <a:ea typeface="Nunito Sans" pitchFamily="2" charset="0"/>
                  <a:cs typeface="Nunito Sans" pitchFamily="2" charset="0"/>
                </a:rPr>
                <a:t> Highweek Village has an attached Explorer Unit).</a:t>
              </a:r>
            </a:p>
            <a:p>
              <a:r>
                <a:rPr lang="en-GB" sz="1100" dirty="0">
                  <a:effectLst/>
                  <a:latin typeface="Nunito Sans" pitchFamily="2" charset="0"/>
                  <a:ea typeface="Nunito Sans" pitchFamily="2" charset="0"/>
                  <a:cs typeface="Nunito Sans" pitchFamily="2" charset="0"/>
                </a:rPr>
                <a:t>A </a:t>
              </a:r>
              <a:r>
                <a:rPr lang="en-GB" sz="1100" b="1" dirty="0">
                  <a:effectLst/>
                  <a:latin typeface="Nunito Sans" pitchFamily="2" charset="0"/>
                  <a:ea typeface="Nunito Sans" pitchFamily="2" charset="0"/>
                  <a:cs typeface="Nunito Sans" pitchFamily="2" charset="0"/>
                </a:rPr>
                <a:t>Scout Network</a:t>
              </a:r>
              <a:r>
                <a:rPr lang="en-GB" sz="1100" dirty="0">
                  <a:effectLst/>
                  <a:latin typeface="Nunito Sans" pitchFamily="2" charset="0"/>
                  <a:ea typeface="Nunito Sans" pitchFamily="2" charset="0"/>
                  <a:cs typeface="Nunito Sans" pitchFamily="2" charset="0"/>
                </a:rPr>
                <a:t> is for young people aged 18 - 25 years old. Scout Networks are the responsibility of the Scout County (Devon).</a:t>
              </a:r>
            </a:p>
          </p:txBody>
        </p:sp>
      </p:grpSp>
      <p:sp>
        <p:nvSpPr>
          <p:cNvPr id="15" name="Text Box 479">
            <a:extLst>
              <a:ext uri="{FF2B5EF4-FFF2-40B4-BE49-F238E27FC236}">
                <a16:creationId xmlns:a16="http://schemas.microsoft.com/office/drawing/2014/main" id="{E1518578-F4B9-8EBB-EF49-C531D23385CB}"/>
              </a:ext>
            </a:extLst>
          </p:cNvPr>
          <p:cNvSpPr txBox="1"/>
          <p:nvPr/>
        </p:nvSpPr>
        <p:spPr>
          <a:xfrm>
            <a:off x="268968" y="5660323"/>
            <a:ext cx="4325121" cy="41105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GB" sz="2200" b="1" i="0" u="none" strike="noStrike" kern="0" cap="none" spc="-50" normalizeH="0" baseline="0" noProof="0" dirty="0">
                <a:ln>
                  <a:noFill/>
                </a:ln>
                <a:solidFill>
                  <a:srgbClr val="ED4024"/>
                </a:solidFill>
                <a:effectLst/>
                <a:uLnTx/>
                <a:uFillTx/>
                <a:latin typeface="Nunito Sans Black" pitchFamily="2" charset="0"/>
                <a:ea typeface="NunitoSans-Black"/>
                <a:cs typeface="NunitoSans-Black"/>
              </a:rPr>
              <a:t>What </a:t>
            </a:r>
            <a:r>
              <a:rPr kumimoji="0" lang="en-GB" sz="2200" b="1" i="0" u="none" strike="noStrike" kern="0" cap="none" spc="-50" normalizeH="0" baseline="0" noProof="0" dirty="0">
                <a:ln>
                  <a:noFill/>
                </a:ln>
                <a:solidFill>
                  <a:srgbClr val="ED3F23"/>
                </a:solidFill>
                <a:effectLst/>
                <a:uLnTx/>
                <a:uFillTx/>
                <a:latin typeface="Nunito Sans Black" pitchFamily="2" charset="0"/>
                <a:ea typeface="NunitoSans-Black"/>
                <a:cs typeface="NunitoSans-Black"/>
              </a:rPr>
              <a:t>makes</a:t>
            </a:r>
            <a:r>
              <a:rPr kumimoji="0" lang="en-GB" sz="2200" b="1" i="0" u="none" strike="noStrike" kern="0" cap="none" spc="-50" normalizeH="0" baseline="0" noProof="0" dirty="0">
                <a:ln>
                  <a:noFill/>
                </a:ln>
                <a:solidFill>
                  <a:srgbClr val="ED4024"/>
                </a:solidFill>
                <a:effectLst/>
                <a:uLnTx/>
                <a:uFillTx/>
                <a:latin typeface="Nunito Sans Black" pitchFamily="2" charset="0"/>
                <a:ea typeface="NunitoSans-Black"/>
                <a:cs typeface="NunitoSans-Black"/>
              </a:rPr>
              <a:t> Scouts stand out?</a:t>
            </a:r>
            <a:endParaRPr kumimoji="0" lang="en-GB" sz="2200" b="1" i="0" u="none" strike="noStrike" kern="0" cap="none" spc="-50" normalizeH="0" baseline="0" noProof="0" dirty="0">
              <a:ln>
                <a:noFill/>
              </a:ln>
              <a:solidFill>
                <a:srgbClr val="7414DC"/>
              </a:solidFill>
              <a:effectLst/>
              <a:uLnTx/>
              <a:uFillTx/>
              <a:latin typeface="Nunito Sans Black" pitchFamily="2" charset="0"/>
              <a:ea typeface="NunitoSans-Black"/>
              <a:cs typeface="NunitoSans-Black"/>
            </a:endParaRPr>
          </a:p>
        </p:txBody>
      </p:sp>
      <p:sp>
        <p:nvSpPr>
          <p:cNvPr id="16" name="Text Box 33">
            <a:extLst>
              <a:ext uri="{FF2B5EF4-FFF2-40B4-BE49-F238E27FC236}">
                <a16:creationId xmlns:a16="http://schemas.microsoft.com/office/drawing/2014/main" id="{347EF987-A38D-DCD5-71AA-71586BFDABD7}"/>
              </a:ext>
            </a:extLst>
          </p:cNvPr>
          <p:cNvSpPr txBox="1"/>
          <p:nvPr/>
        </p:nvSpPr>
        <p:spPr>
          <a:xfrm>
            <a:off x="262119" y="6108114"/>
            <a:ext cx="4296160" cy="1909261"/>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1600"/>
              </a:lnSpc>
              <a:spcBef>
                <a:spcPts val="0"/>
              </a:spcBef>
              <a:spcAft>
                <a:spcPts val="0"/>
              </a:spcAft>
              <a:buClrTx/>
              <a:buSzTx/>
              <a:buFontTx/>
              <a:buNone/>
              <a:tabLst/>
              <a:defRPr/>
            </a:pPr>
            <a:r>
              <a:rPr kumimoji="0" lang="en-GB" sz="1100" b="0" i="0" u="none" strike="noStrike" kern="0" cap="none" spc="-50" normalizeH="0" baseline="0" noProof="0" dirty="0">
                <a:ln>
                  <a:noFill/>
                </a:ln>
                <a:solidFill>
                  <a:srgbClr val="000000"/>
                </a:solidFill>
                <a:effectLst/>
                <a:uLnTx/>
                <a:uFillTx/>
                <a:latin typeface="Nunito Sans"/>
                <a:ea typeface="NunitoSans-Black"/>
                <a:cs typeface="NunitoSans-Black"/>
              </a:rPr>
              <a:t>There are several important things, which make Scouting different from many other youth organisations: </a:t>
            </a:r>
            <a:endParaRPr kumimoji="0" lang="en-GB" sz="1100" b="0" i="0" u="none" strike="noStrike" kern="0" cap="none" spc="-50" normalizeH="0" baseline="0" noProof="0" dirty="0">
              <a:ln>
                <a:noFill/>
              </a:ln>
              <a:solidFill>
                <a:srgbClr val="7414DC"/>
              </a:solidFill>
              <a:effectLst/>
              <a:uLnTx/>
              <a:uFillTx/>
              <a:latin typeface="Nunito Sans"/>
              <a:ea typeface="NunitoSans-Black"/>
              <a:cs typeface="NunitoSans-Black"/>
            </a:endParaRPr>
          </a:p>
          <a:p>
            <a:pPr marL="342900" marR="0" lvl="0" indent="-342900" defTabSz="914400" eaLnBrk="1" fontAlgn="auto" latinLnBrk="0" hangingPunct="1">
              <a:lnSpc>
                <a:spcPts val="1600"/>
              </a:lnSpc>
              <a:spcBef>
                <a:spcPts val="0"/>
              </a:spcBef>
              <a:spcAft>
                <a:spcPts val="0"/>
              </a:spcAft>
              <a:buClrTx/>
              <a:buSzTx/>
              <a:buFont typeface="Nunito Sans" pitchFamily="2" charset="0"/>
              <a:buChar char="-"/>
              <a:tabLst/>
              <a:defRPr/>
            </a:pPr>
            <a:r>
              <a:rPr kumimoji="0" lang="en-GB" sz="1100" b="0" i="0" u="none" strike="noStrike" kern="0" cap="none" spc="-50" normalizeH="0" baseline="0" noProof="0" dirty="0">
                <a:ln>
                  <a:noFill/>
                </a:ln>
                <a:solidFill>
                  <a:srgbClr val="000000"/>
                </a:solidFill>
                <a:effectLst/>
                <a:uLnTx/>
                <a:uFillTx/>
                <a:latin typeface="Nunito Sans"/>
                <a:ea typeface="NunitoSans-Black"/>
                <a:cs typeface="NunitoSans-Black"/>
              </a:rPr>
              <a:t>We are a uniformed movement </a:t>
            </a:r>
            <a:endParaRPr kumimoji="0" lang="en-GB" sz="1100" b="0" i="0" u="none" strike="noStrike" kern="0" cap="none" spc="-50" normalizeH="0" baseline="0" noProof="0" dirty="0">
              <a:ln>
                <a:noFill/>
              </a:ln>
              <a:solidFill>
                <a:srgbClr val="7414DC"/>
              </a:solidFill>
              <a:effectLst/>
              <a:uLnTx/>
              <a:uFillTx/>
              <a:latin typeface="Nunito Sans"/>
              <a:ea typeface="NunitoSans-Black"/>
              <a:cs typeface="NunitoSans-Black"/>
            </a:endParaRPr>
          </a:p>
          <a:p>
            <a:pPr marL="342900" marR="0" lvl="0" indent="-342900" defTabSz="914400" eaLnBrk="1" fontAlgn="auto" latinLnBrk="0" hangingPunct="1">
              <a:lnSpc>
                <a:spcPts val="1600"/>
              </a:lnSpc>
              <a:spcBef>
                <a:spcPts val="0"/>
              </a:spcBef>
              <a:spcAft>
                <a:spcPts val="0"/>
              </a:spcAft>
              <a:buClrTx/>
              <a:buSzTx/>
              <a:buFont typeface="Nunito Sans" pitchFamily="2" charset="0"/>
              <a:buChar char="-"/>
              <a:tabLst/>
              <a:defRPr/>
            </a:pPr>
            <a:r>
              <a:rPr kumimoji="0" lang="en-GB" sz="1100" b="0" i="0" u="none" strike="noStrike" kern="0" cap="none" spc="-50" normalizeH="0" baseline="0" noProof="0" dirty="0">
                <a:ln>
                  <a:noFill/>
                </a:ln>
                <a:solidFill>
                  <a:srgbClr val="000000"/>
                </a:solidFill>
                <a:effectLst/>
                <a:uLnTx/>
                <a:uFillTx/>
                <a:latin typeface="Nunito Sans"/>
                <a:ea typeface="NunitoSans-Black"/>
                <a:cs typeface="NunitoSans-Black"/>
              </a:rPr>
              <a:t>We use ‘Lodges, Sixes’ and ‘Patrols’ of about 6 young people who work together, learning from and supporting each other </a:t>
            </a:r>
            <a:endParaRPr kumimoji="0" lang="en-GB" sz="1100" b="0" i="0" u="none" strike="noStrike" kern="0" cap="none" spc="-50" normalizeH="0" baseline="0" noProof="0" dirty="0">
              <a:ln>
                <a:noFill/>
              </a:ln>
              <a:solidFill>
                <a:srgbClr val="7414DC"/>
              </a:solidFill>
              <a:effectLst/>
              <a:uLnTx/>
              <a:uFillTx/>
              <a:latin typeface="Nunito Sans"/>
              <a:ea typeface="NunitoSans-Black"/>
              <a:cs typeface="NunitoSans-Black"/>
            </a:endParaRPr>
          </a:p>
          <a:p>
            <a:pPr marL="342900" marR="0" lvl="0" indent="-342900" defTabSz="914400" eaLnBrk="1" fontAlgn="auto" latinLnBrk="0" hangingPunct="1">
              <a:lnSpc>
                <a:spcPts val="1600"/>
              </a:lnSpc>
              <a:spcBef>
                <a:spcPts val="0"/>
              </a:spcBef>
              <a:spcAft>
                <a:spcPts val="0"/>
              </a:spcAft>
              <a:buClrTx/>
              <a:buSzTx/>
              <a:buFont typeface="Nunito Sans" pitchFamily="2" charset="0"/>
              <a:buChar char="-"/>
              <a:tabLst/>
              <a:defRPr/>
            </a:pPr>
            <a:r>
              <a:rPr kumimoji="0" lang="en-GB" sz="1100" b="0" i="0" u="none" strike="noStrike" kern="0" cap="none" spc="-50" normalizeH="0" baseline="0" noProof="0" dirty="0">
                <a:ln>
                  <a:noFill/>
                </a:ln>
                <a:solidFill>
                  <a:srgbClr val="000000"/>
                </a:solidFill>
                <a:effectLst/>
                <a:uLnTx/>
                <a:uFillTx/>
                <a:latin typeface="Nunito Sans"/>
                <a:ea typeface="NunitoSans-Black"/>
                <a:cs typeface="NunitoSans-Black"/>
              </a:rPr>
              <a:t>We involve young people in decision making as part of their development</a:t>
            </a:r>
          </a:p>
          <a:p>
            <a:pPr marL="342900" marR="0" lvl="0" indent="-342900" defTabSz="914400" eaLnBrk="1" fontAlgn="auto" latinLnBrk="0" hangingPunct="1">
              <a:lnSpc>
                <a:spcPts val="1600"/>
              </a:lnSpc>
              <a:spcBef>
                <a:spcPts val="0"/>
              </a:spcBef>
              <a:spcAft>
                <a:spcPts val="0"/>
              </a:spcAft>
              <a:buClrTx/>
              <a:buSzTx/>
              <a:buFont typeface="Nunito Sans" pitchFamily="2" charset="0"/>
              <a:buChar char="-"/>
              <a:tabLst/>
              <a:defRPr/>
            </a:pPr>
            <a:r>
              <a:rPr lang="en-GB" sz="1100" kern="0" spc="-50" dirty="0">
                <a:solidFill>
                  <a:srgbClr val="000000"/>
                </a:solidFill>
                <a:latin typeface="Nunito Sans"/>
                <a:ea typeface="NunitoSans-Black"/>
                <a:cs typeface="NunitoSans-Black"/>
              </a:rPr>
              <a:t>We offer volunteering and training to adults who wish to join us in a variety of roles.</a:t>
            </a:r>
            <a:endParaRPr kumimoji="0" lang="en-GB" sz="1100" b="0" i="0" u="none" strike="noStrike" kern="0" cap="none" spc="-50" normalizeH="0" baseline="0" noProof="0" dirty="0">
              <a:ln>
                <a:noFill/>
              </a:ln>
              <a:solidFill>
                <a:srgbClr val="000000"/>
              </a:solidFill>
              <a:effectLst/>
              <a:uLnTx/>
              <a:uFillTx/>
              <a:latin typeface="Nunito Sans"/>
              <a:ea typeface="NunitoSans-Black"/>
              <a:cs typeface="NunitoSans-Black"/>
            </a:endParaRPr>
          </a:p>
          <a:p>
            <a:pPr marL="342900" marR="0" lvl="0" indent="-342900" defTabSz="914400" eaLnBrk="1" fontAlgn="auto" latinLnBrk="0" hangingPunct="1">
              <a:lnSpc>
                <a:spcPts val="1600"/>
              </a:lnSpc>
              <a:spcBef>
                <a:spcPts val="0"/>
              </a:spcBef>
              <a:spcAft>
                <a:spcPts val="0"/>
              </a:spcAft>
              <a:buClrTx/>
              <a:buSzTx/>
              <a:buFont typeface="Nunito Sans" pitchFamily="2" charset="0"/>
              <a:buChar char="-"/>
              <a:tabLst/>
              <a:defRPr/>
            </a:pPr>
            <a:endParaRPr kumimoji="0" lang="en-GB" sz="1100" b="0" i="0" u="none" strike="noStrike" kern="0" cap="none" spc="-50" normalizeH="0" baseline="0" noProof="0" dirty="0">
              <a:ln>
                <a:noFill/>
              </a:ln>
              <a:solidFill>
                <a:srgbClr val="7414DC"/>
              </a:solidFill>
              <a:effectLst/>
              <a:uLnTx/>
              <a:uFillTx/>
              <a:latin typeface="Nunito Sans"/>
              <a:ea typeface="NunitoSans-Black"/>
              <a:cs typeface="NunitoSans-Black"/>
            </a:endParaRPr>
          </a:p>
        </p:txBody>
      </p:sp>
      <p:pic>
        <p:nvPicPr>
          <p:cNvPr id="17" name="image12.jpeg">
            <a:extLst>
              <a:ext uri="{FF2B5EF4-FFF2-40B4-BE49-F238E27FC236}">
                <a16:creationId xmlns:a16="http://schemas.microsoft.com/office/drawing/2014/main" id="{1B646569-4FD9-44A0-9B9B-89419493EF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48767" y="6053085"/>
            <a:ext cx="1646872" cy="2195829"/>
          </a:xfrm>
          <a:prstGeom prst="rect">
            <a:avLst/>
          </a:prstGeom>
        </p:spPr>
      </p:pic>
      <p:sp>
        <p:nvSpPr>
          <p:cNvPr id="18" name="Text Box 709676410">
            <a:extLst>
              <a:ext uri="{FF2B5EF4-FFF2-40B4-BE49-F238E27FC236}">
                <a16:creationId xmlns:a16="http://schemas.microsoft.com/office/drawing/2014/main" id="{CEA575C5-4085-005F-974C-66B8D641D7AB}"/>
              </a:ext>
            </a:extLst>
          </p:cNvPr>
          <p:cNvSpPr txBox="1"/>
          <p:nvPr/>
        </p:nvSpPr>
        <p:spPr>
          <a:xfrm>
            <a:off x="268968" y="8184801"/>
            <a:ext cx="4541520" cy="39560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nSpc>
                <a:spcPts val="2400"/>
              </a:lnSpc>
            </a:pPr>
            <a:r>
              <a:rPr lang="en-GB" sz="2200" b="1" spc="-50" dirty="0">
                <a:solidFill>
                  <a:srgbClr val="7414DC"/>
                </a:solidFill>
                <a:effectLst/>
                <a:latin typeface="Nunito Sans Black" pitchFamily="2" charset="0"/>
                <a:ea typeface="NunitoSans-Black"/>
                <a:cs typeface="NunitoSans-Black"/>
              </a:rPr>
              <a:t>Our Scout Hut</a:t>
            </a:r>
          </a:p>
        </p:txBody>
      </p:sp>
      <p:sp>
        <p:nvSpPr>
          <p:cNvPr id="19" name="Text Box 847104679">
            <a:extLst>
              <a:ext uri="{FF2B5EF4-FFF2-40B4-BE49-F238E27FC236}">
                <a16:creationId xmlns:a16="http://schemas.microsoft.com/office/drawing/2014/main" id="{3FBF3A50-A32E-765A-79AC-ED1750218FB0}"/>
              </a:ext>
            </a:extLst>
          </p:cNvPr>
          <p:cNvSpPr txBox="1"/>
          <p:nvPr/>
        </p:nvSpPr>
        <p:spPr>
          <a:xfrm>
            <a:off x="262119" y="8516293"/>
            <a:ext cx="6176962" cy="1176049"/>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dirty="0">
                <a:effectLst/>
                <a:latin typeface="Nunito Sans" pitchFamily="2" charset="0"/>
                <a:ea typeface="Nunito Sans" pitchFamily="2" charset="0"/>
                <a:cs typeface="Nunito Sans" pitchFamily="2" charset="0"/>
              </a:rPr>
              <a:t>Most Section meetings take place at Highweek Scout Hut, </a:t>
            </a:r>
            <a:r>
              <a:rPr lang="en-GB" sz="1100" dirty="0" err="1">
                <a:effectLst/>
                <a:latin typeface="Nunito Sans" pitchFamily="2" charset="0"/>
                <a:ea typeface="Nunito Sans" pitchFamily="2" charset="0"/>
                <a:cs typeface="Nunito Sans" pitchFamily="2" charset="0"/>
              </a:rPr>
              <a:t>Howton</a:t>
            </a:r>
            <a:r>
              <a:rPr lang="en-GB" sz="1100" dirty="0">
                <a:effectLst/>
                <a:latin typeface="Nunito Sans" pitchFamily="2" charset="0"/>
                <a:ea typeface="Nunito Sans" pitchFamily="2" charset="0"/>
                <a:cs typeface="Nunito Sans" pitchFamily="2" charset="0"/>
              </a:rPr>
              <a:t> Road, Highweek. TQ12 1QH</a:t>
            </a:r>
          </a:p>
          <a:p>
            <a:pPr>
              <a:spcAft>
                <a:spcPts val="800"/>
              </a:spcAft>
            </a:pPr>
            <a:r>
              <a:rPr lang="en-GB" sz="1100" dirty="0">
                <a:effectLst/>
                <a:latin typeface="Nunito Sans" pitchFamily="2" charset="0"/>
                <a:ea typeface="Nunito Sans" pitchFamily="2" charset="0"/>
                <a:cs typeface="Nunito Sans" pitchFamily="2" charset="0"/>
              </a:rPr>
              <a:t>The What3Word Location for our hut is: ///</a:t>
            </a:r>
            <a:r>
              <a:rPr lang="en-GB" sz="1100" dirty="0" err="1">
                <a:effectLst/>
                <a:latin typeface="Nunito Sans" pitchFamily="2" charset="0"/>
                <a:ea typeface="Nunito Sans" pitchFamily="2" charset="0"/>
                <a:cs typeface="Nunito Sans" pitchFamily="2" charset="0"/>
              </a:rPr>
              <a:t>shapeless.clincher.loitering</a:t>
            </a:r>
            <a:endParaRPr lang="en-GB" sz="1100" dirty="0">
              <a:effectLst/>
              <a:latin typeface="Nunito Sans" pitchFamily="2" charset="0"/>
              <a:ea typeface="Nunito Sans" pitchFamily="2" charset="0"/>
              <a:cs typeface="Nunito Sans" pitchFamily="2" charset="0"/>
            </a:endParaRPr>
          </a:p>
          <a:p>
            <a:pPr>
              <a:spcAft>
                <a:spcPts val="800"/>
              </a:spcAft>
            </a:pPr>
            <a:r>
              <a:rPr lang="en-GB" sz="1100" dirty="0">
                <a:effectLst/>
                <a:latin typeface="Nunito Sans" pitchFamily="2" charset="0"/>
                <a:ea typeface="Nunito Sans" pitchFamily="2" charset="0"/>
                <a:cs typeface="Nunito Sans" pitchFamily="2" charset="0"/>
              </a:rPr>
              <a:t>We are fortunate to own our own hut and the land it sits on, and we currently have planning permission granted to extend and modernise the facilities. This will help safeguard the Group for future Scouts to enjoy and also provide a warm and welcoming venue for the residents of Highweek to use. </a:t>
            </a:r>
          </a:p>
          <a:p>
            <a:pPr>
              <a:spcAft>
                <a:spcPts val="800"/>
              </a:spcAft>
            </a:pPr>
            <a:r>
              <a:rPr lang="en-GB" sz="1100" dirty="0">
                <a:effectLst/>
                <a:latin typeface="Nunito Sans" pitchFamily="2" charset="0"/>
                <a:ea typeface="Nunito Sans" pitchFamily="2" charset="0"/>
                <a:cs typeface="Nunito Sans" pitchFamily="2" charset="0"/>
              </a:rPr>
              <a:t> </a:t>
            </a:r>
          </a:p>
          <a:p>
            <a:pPr>
              <a:spcAft>
                <a:spcPts val="800"/>
              </a:spcAft>
            </a:pPr>
            <a:r>
              <a:rPr lang="en-GB" sz="1100" dirty="0">
                <a:effectLst/>
                <a:latin typeface="Nunito Sans" pitchFamily="2" charset="0"/>
                <a:ea typeface="Nunito Sans" pitchFamily="2" charset="0"/>
                <a:cs typeface="Nunito Sans" pitchFamily="2" charset="0"/>
              </a:rPr>
              <a:t> </a:t>
            </a:r>
          </a:p>
        </p:txBody>
      </p:sp>
    </p:spTree>
    <p:extLst>
      <p:ext uri="{BB962C8B-B14F-4D97-AF65-F5344CB8AC3E}">
        <p14:creationId xmlns:p14="http://schemas.microsoft.com/office/powerpoint/2010/main" val="1938969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6FED4-89D4-123B-B154-8202F2A46EF8}"/>
            </a:ext>
          </a:extLst>
        </p:cNvPr>
        <p:cNvGrpSpPr/>
        <p:nvPr/>
      </p:nvGrpSpPr>
      <p:grpSpPr>
        <a:xfrm>
          <a:off x="0" y="0"/>
          <a:ext cx="0" cy="0"/>
          <a:chOff x="0" y="0"/>
          <a:chExt cx="0" cy="0"/>
        </a:xfrm>
      </p:grpSpPr>
      <p:cxnSp>
        <p:nvCxnSpPr>
          <p:cNvPr id="11" name="AutoShape 12">
            <a:extLst>
              <a:ext uri="{FF2B5EF4-FFF2-40B4-BE49-F238E27FC236}">
                <a16:creationId xmlns:a16="http://schemas.microsoft.com/office/drawing/2014/main" id="{98D4E521-61A7-79AA-AD69-1C847699FC6D}"/>
              </a:ext>
            </a:extLst>
          </p:cNvPr>
          <p:cNvCxnSpPr>
            <a:cxnSpLocks noChangeShapeType="1"/>
          </p:cNvCxnSpPr>
          <p:nvPr/>
        </p:nvCxnSpPr>
        <p:spPr bwMode="auto">
          <a:xfrm>
            <a:off x="377959" y="3027984"/>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pic>
        <p:nvPicPr>
          <p:cNvPr id="4" name="Picture 3" descr="A blue and white logo">
            <a:extLst>
              <a:ext uri="{FF2B5EF4-FFF2-40B4-BE49-F238E27FC236}">
                <a16:creationId xmlns:a16="http://schemas.microsoft.com/office/drawing/2014/main" id="{107685CB-F420-5CC0-3D27-1527F2FEA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89" y="188310"/>
            <a:ext cx="2377440" cy="670560"/>
          </a:xfrm>
          <a:prstGeom prst="rect">
            <a:avLst/>
          </a:prstGeom>
        </p:spPr>
      </p:pic>
      <p:sp>
        <p:nvSpPr>
          <p:cNvPr id="5" name="Text Box 43">
            <a:extLst>
              <a:ext uri="{FF2B5EF4-FFF2-40B4-BE49-F238E27FC236}">
                <a16:creationId xmlns:a16="http://schemas.microsoft.com/office/drawing/2014/main" id="{8F3E6D68-8E00-05CD-2865-A41BFA508026}"/>
              </a:ext>
            </a:extLst>
          </p:cNvPr>
          <p:cNvSpPr txBox="1"/>
          <p:nvPr/>
        </p:nvSpPr>
        <p:spPr>
          <a:xfrm>
            <a:off x="300989" y="1157252"/>
            <a:ext cx="4143495" cy="1548747"/>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800"/>
              </a:spcAft>
              <a:buClrTx/>
              <a:buSzTx/>
              <a:buFontTx/>
              <a:buNone/>
              <a:tabLst/>
              <a:defRPr/>
            </a:pPr>
            <a:r>
              <a:rPr kumimoji="0" lang="en-GB" sz="1100" b="0" i="0" u="none" strike="noStrike" kern="0" cap="none" spc="5" normalizeH="0" baseline="0" noProof="0" dirty="0">
                <a:ln>
                  <a:noFill/>
                </a:ln>
                <a:solidFill>
                  <a:srgbClr val="000000"/>
                </a:solidFill>
                <a:effectLst/>
                <a:uLnTx/>
                <a:uFillTx/>
                <a:latin typeface="Nunito Sans"/>
                <a:ea typeface="Nunito Sans" pitchFamily="2" charset="0"/>
                <a:cs typeface="Nunito Sans" pitchFamily="2" charset="0"/>
              </a:rPr>
              <a:t>The core age range is from 6 to 8 years. A young person may join at 5¾ years and remain until 8½. They meet together as a Colony and work within small groups called ‘Lodges’. </a:t>
            </a:r>
          </a:p>
          <a:p>
            <a:pPr marL="0" marR="0" lvl="0" indent="0" defTabSz="914400" eaLnBrk="1" fontAlgn="auto" latinLnBrk="0" hangingPunct="1">
              <a:spcBef>
                <a:spcPts val="0"/>
              </a:spcBef>
              <a:spcAft>
                <a:spcPts val="800"/>
              </a:spcAft>
              <a:buClrTx/>
              <a:buSzTx/>
              <a:buFontTx/>
              <a:buNone/>
              <a:tabLst/>
              <a:defRPr/>
            </a:pPr>
            <a:r>
              <a:rPr kumimoji="0" lang="en-GB" sz="1100" b="0" i="0" u="none" strike="noStrike" kern="0" cap="none" spc="5" normalizeH="0" baseline="0" noProof="0" dirty="0">
                <a:ln>
                  <a:noFill/>
                </a:ln>
                <a:solidFill>
                  <a:srgbClr val="000000"/>
                </a:solidFill>
                <a:effectLst/>
                <a:uLnTx/>
                <a:uFillTx/>
                <a:latin typeface="Nunito Sans"/>
                <a:ea typeface="Nunito Sans" pitchFamily="2" charset="0"/>
                <a:cs typeface="Nunito Sans" pitchFamily="2" charset="0"/>
              </a:rPr>
              <a:t>A team of adults will run the Beaver Scout Colony. Beavers take part in a wide range of activities. These include making things, singing, playing games, going on visits, investigating nature, listening to stories etc. </a:t>
            </a:r>
          </a:p>
          <a:p>
            <a:pPr marL="0" marR="0" lvl="0" indent="0" defTabSz="914400" eaLnBrk="1" fontAlgn="auto" latinLnBrk="0" hangingPunct="1">
              <a:spcBef>
                <a:spcPts val="0"/>
              </a:spcBef>
              <a:spcAft>
                <a:spcPts val="800"/>
              </a:spcAft>
              <a:buClrTx/>
              <a:buSzTx/>
              <a:buFontTx/>
              <a:buNone/>
              <a:tabLst/>
              <a:defRPr/>
            </a:pPr>
            <a:r>
              <a:rPr kumimoji="0" lang="en-GB" sz="1100" b="0" i="0" u="none" strike="noStrike" kern="0" cap="none" spc="5" normalizeH="0" baseline="0" noProof="0" dirty="0">
                <a:ln>
                  <a:noFill/>
                </a:ln>
                <a:solidFill>
                  <a:srgbClr val="000000"/>
                </a:solidFill>
                <a:effectLst/>
                <a:uLnTx/>
                <a:uFillTx/>
                <a:latin typeface="Nunito Sans"/>
                <a:ea typeface="Nunito Sans" pitchFamily="2" charset="0"/>
                <a:cs typeface="Nunito Sans" pitchFamily="2" charset="0"/>
              </a:rPr>
              <a:t>They do this through taking part in a programme of activities provided by the leadership team.</a:t>
            </a:r>
          </a:p>
        </p:txBody>
      </p:sp>
      <p:sp>
        <p:nvSpPr>
          <p:cNvPr id="6" name="Text Box 44">
            <a:extLst>
              <a:ext uri="{FF2B5EF4-FFF2-40B4-BE49-F238E27FC236}">
                <a16:creationId xmlns:a16="http://schemas.microsoft.com/office/drawing/2014/main" id="{7D41A13D-BC0D-67FA-A89E-50626A4DC85E}"/>
              </a:ext>
            </a:extLst>
          </p:cNvPr>
          <p:cNvSpPr txBox="1"/>
          <p:nvPr/>
        </p:nvSpPr>
        <p:spPr>
          <a:xfrm>
            <a:off x="4926527" y="341900"/>
            <a:ext cx="2188210" cy="67056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GB" sz="2200" i="0" u="none" strike="noStrike" kern="0" cap="none" spc="-50" normalizeH="0" baseline="0" noProof="0" dirty="0">
                <a:ln>
                  <a:noFill/>
                </a:ln>
                <a:solidFill>
                  <a:srgbClr val="006DDF"/>
                </a:solidFill>
                <a:effectLst/>
                <a:uLnTx/>
                <a:uFillTx/>
                <a:latin typeface="Nunito Sans Black" pitchFamily="2" charset="0"/>
                <a:ea typeface="NunitoSans-Black"/>
                <a:cs typeface="NunitoSans-Black"/>
              </a:rPr>
              <a:t>Your Beaver Leaders:</a:t>
            </a:r>
          </a:p>
        </p:txBody>
      </p:sp>
      <p:sp>
        <p:nvSpPr>
          <p:cNvPr id="7" name="Text Box 577989988">
            <a:extLst>
              <a:ext uri="{FF2B5EF4-FFF2-40B4-BE49-F238E27FC236}">
                <a16:creationId xmlns:a16="http://schemas.microsoft.com/office/drawing/2014/main" id="{EEAB948A-868F-5320-D925-F8C9468CF0A3}"/>
              </a:ext>
            </a:extLst>
          </p:cNvPr>
          <p:cNvSpPr txBox="1"/>
          <p:nvPr/>
        </p:nvSpPr>
        <p:spPr>
          <a:xfrm>
            <a:off x="300988" y="3180125"/>
            <a:ext cx="4143496" cy="172974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spc="5" dirty="0">
                <a:effectLst/>
                <a:latin typeface="Nunito Sans" pitchFamily="2" charset="0"/>
                <a:ea typeface="Nunito Sans" pitchFamily="2" charset="0"/>
                <a:cs typeface="Nunito Sans" pitchFamily="2" charset="0"/>
              </a:rPr>
              <a:t>Beaver Scouts: </a:t>
            </a:r>
            <a:endParaRPr lang="en-GB" sz="900" spc="5" dirty="0">
              <a:effectLst/>
              <a:latin typeface="Nunito Sans" pitchFamily="2" charset="0"/>
              <a:ea typeface="Nunito Sans" pitchFamily="2" charset="0"/>
              <a:cs typeface="Nunito Sans" pitchFamily="2" charset="0"/>
            </a:endParaRPr>
          </a:p>
          <a:p>
            <a:pPr marL="342900" lvl="0" indent="-342900">
              <a:spcAft>
                <a:spcPts val="800"/>
              </a:spcAft>
              <a:buFont typeface="Nunito Sans" pitchFamily="2" charset="0"/>
              <a:buChar char="-"/>
            </a:pPr>
            <a:r>
              <a:rPr lang="en-GB" sz="1100" b="1" spc="5" dirty="0">
                <a:effectLst/>
                <a:latin typeface="Nunito Sans" pitchFamily="2" charset="0"/>
                <a:ea typeface="Nunito Sans" pitchFamily="2" charset="0"/>
                <a:cs typeface="Nunito Sans" pitchFamily="2" charset="0"/>
              </a:rPr>
              <a:t>Learn about themselves</a:t>
            </a:r>
            <a:r>
              <a:rPr lang="en-GB" sz="1100" spc="5" dirty="0">
                <a:effectLst/>
                <a:latin typeface="Nunito Sans" pitchFamily="2" charset="0"/>
                <a:ea typeface="Nunito Sans" pitchFamily="2" charset="0"/>
                <a:cs typeface="Nunito Sans" pitchFamily="2" charset="0"/>
              </a:rPr>
              <a:t> – exploring their feelings and developing good habits of health and personal safety </a:t>
            </a:r>
            <a:endParaRPr lang="en-GB" sz="900" spc="5" dirty="0">
              <a:effectLst/>
              <a:latin typeface="Nunito Sans" pitchFamily="2" charset="0"/>
              <a:ea typeface="Nunito Sans" pitchFamily="2" charset="0"/>
              <a:cs typeface="Nunito Sans" pitchFamily="2" charset="0"/>
            </a:endParaRPr>
          </a:p>
          <a:p>
            <a:pPr marL="342900" lvl="0" indent="-342900">
              <a:spcAft>
                <a:spcPts val="800"/>
              </a:spcAft>
              <a:buFont typeface="Nunito Sans" pitchFamily="2" charset="0"/>
              <a:buChar char="-"/>
            </a:pPr>
            <a:r>
              <a:rPr lang="en-GB" sz="1100" b="1" spc="5" dirty="0">
                <a:effectLst/>
                <a:latin typeface="Nunito Sans" pitchFamily="2" charset="0"/>
                <a:ea typeface="Nunito Sans" pitchFamily="2" charset="0"/>
                <a:cs typeface="Nunito Sans" pitchFamily="2" charset="0"/>
              </a:rPr>
              <a:t>Get to know people</a:t>
            </a:r>
            <a:r>
              <a:rPr lang="en-GB" sz="1100" spc="5" dirty="0">
                <a:effectLst/>
                <a:latin typeface="Nunito Sans" pitchFamily="2" charset="0"/>
                <a:ea typeface="Nunito Sans" pitchFamily="2" charset="0"/>
                <a:cs typeface="Nunito Sans" pitchFamily="2" charset="0"/>
              </a:rPr>
              <a:t> – finding out about people in their family, the family of Scouting, the local community and the wider world </a:t>
            </a:r>
            <a:endParaRPr lang="en-GB" sz="900" spc="5" dirty="0">
              <a:effectLst/>
              <a:latin typeface="Nunito Sans" pitchFamily="2" charset="0"/>
              <a:ea typeface="Nunito Sans" pitchFamily="2" charset="0"/>
              <a:cs typeface="Nunito Sans" pitchFamily="2" charset="0"/>
            </a:endParaRPr>
          </a:p>
          <a:p>
            <a:pPr marL="342900" lvl="0" indent="-342900">
              <a:spcAft>
                <a:spcPts val="800"/>
              </a:spcAft>
              <a:buFont typeface="Nunito Sans" pitchFamily="2" charset="0"/>
              <a:buChar char="-"/>
            </a:pPr>
            <a:r>
              <a:rPr lang="en-GB" sz="1100" b="1" spc="5" dirty="0">
                <a:effectLst/>
                <a:latin typeface="Nunito Sans" pitchFamily="2" charset="0"/>
                <a:ea typeface="Nunito Sans" pitchFamily="2" charset="0"/>
                <a:cs typeface="Nunito Sans" pitchFamily="2" charset="0"/>
              </a:rPr>
              <a:t>Explore</a:t>
            </a:r>
            <a:r>
              <a:rPr lang="en-GB" sz="1100" spc="5" dirty="0">
                <a:effectLst/>
                <a:latin typeface="Nunito Sans" pitchFamily="2" charset="0"/>
                <a:ea typeface="Nunito Sans" pitchFamily="2" charset="0"/>
                <a:cs typeface="Nunito Sans" pitchFamily="2" charset="0"/>
              </a:rPr>
              <a:t> - discovering the exciting world of science, nature and technology, exploring the natural and man-made world</a:t>
            </a:r>
            <a:endParaRPr lang="en-GB" sz="900" spc="5" dirty="0">
              <a:effectLst/>
              <a:latin typeface="Nunito Sans" pitchFamily="2" charset="0"/>
              <a:ea typeface="Nunito Sans" pitchFamily="2" charset="0"/>
              <a:cs typeface="Nunito Sans" pitchFamily="2" charset="0"/>
            </a:endParaRPr>
          </a:p>
          <a:p>
            <a:pPr marL="342900" lvl="0" indent="-342900">
              <a:spcAft>
                <a:spcPts val="800"/>
              </a:spcAft>
              <a:buFont typeface="Nunito Sans" pitchFamily="2" charset="0"/>
              <a:buChar char="-"/>
            </a:pPr>
            <a:r>
              <a:rPr lang="en-GB" sz="1100" b="1" spc="5" dirty="0">
                <a:effectLst/>
                <a:latin typeface="Nunito Sans" pitchFamily="2" charset="0"/>
                <a:ea typeface="Nunito Sans" pitchFamily="2" charset="0"/>
                <a:cs typeface="Nunito Sans" pitchFamily="2" charset="0"/>
              </a:rPr>
              <a:t>Care </a:t>
            </a:r>
            <a:r>
              <a:rPr lang="en-GB" sz="1100" spc="5" dirty="0">
                <a:effectLst/>
                <a:latin typeface="Nunito Sans" pitchFamily="2" charset="0"/>
                <a:ea typeface="Nunito Sans" pitchFamily="2" charset="0"/>
                <a:cs typeface="Nunito Sans" pitchFamily="2" charset="0"/>
              </a:rPr>
              <a:t>- growing and responding to the needs of others, the local community and the wider world</a:t>
            </a:r>
            <a:endParaRPr lang="en-GB" sz="900" spc="5" dirty="0">
              <a:effectLst/>
              <a:latin typeface="Nunito Sans" pitchFamily="2" charset="0"/>
              <a:ea typeface="Nunito Sans" pitchFamily="2" charset="0"/>
              <a:cs typeface="Nunito Sans" pitchFamily="2" charset="0"/>
            </a:endParaRPr>
          </a:p>
        </p:txBody>
      </p:sp>
      <p:sp>
        <p:nvSpPr>
          <p:cNvPr id="8" name="Text Box 2026749687">
            <a:extLst>
              <a:ext uri="{FF2B5EF4-FFF2-40B4-BE49-F238E27FC236}">
                <a16:creationId xmlns:a16="http://schemas.microsoft.com/office/drawing/2014/main" id="{93D8AC38-ECA8-799F-7637-C08E65C67EBB}"/>
              </a:ext>
            </a:extLst>
          </p:cNvPr>
          <p:cNvSpPr txBox="1"/>
          <p:nvPr/>
        </p:nvSpPr>
        <p:spPr>
          <a:xfrm>
            <a:off x="300988" y="5589734"/>
            <a:ext cx="4018960" cy="133731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spc="5" dirty="0">
                <a:effectLst/>
                <a:latin typeface="Nunito Sans" pitchFamily="2" charset="0"/>
                <a:ea typeface="Nunito Sans" pitchFamily="2" charset="0"/>
                <a:cs typeface="Nunito Sans" pitchFamily="2" charset="0"/>
              </a:rPr>
              <a:t>Beaver Scouts work towards challenge awards, which are awarded by taking part in the regular programme. </a:t>
            </a: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With hard work and regular attendance, Beavers can gain their Chief Scout Bronze Award, the highest award in Beavers.</a:t>
            </a: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Beavers also have the opportunity to gain Activity Badges, which they can word towards both inside and outside Colony meetings.</a:t>
            </a:r>
            <a:endParaRPr lang="en-GB" sz="900" spc="5" dirty="0">
              <a:effectLst/>
              <a:latin typeface="Nunito Sans" pitchFamily="2" charset="0"/>
              <a:ea typeface="Nunito Sans" pitchFamily="2" charset="0"/>
              <a:cs typeface="Nunito Sans" pitchFamily="2" charset="0"/>
            </a:endParaRPr>
          </a:p>
        </p:txBody>
      </p:sp>
      <p:cxnSp>
        <p:nvCxnSpPr>
          <p:cNvPr id="10" name="AutoShape 12">
            <a:extLst>
              <a:ext uri="{FF2B5EF4-FFF2-40B4-BE49-F238E27FC236}">
                <a16:creationId xmlns:a16="http://schemas.microsoft.com/office/drawing/2014/main" id="{F66F1E7E-6682-D5D2-84C2-BCCB32308DD5}"/>
              </a:ext>
            </a:extLst>
          </p:cNvPr>
          <p:cNvCxnSpPr>
            <a:cxnSpLocks noChangeShapeType="1"/>
          </p:cNvCxnSpPr>
          <p:nvPr/>
        </p:nvCxnSpPr>
        <p:spPr bwMode="auto">
          <a:xfrm>
            <a:off x="300989" y="5404104"/>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13" name="Text Box 46">
            <a:extLst>
              <a:ext uri="{FF2B5EF4-FFF2-40B4-BE49-F238E27FC236}">
                <a16:creationId xmlns:a16="http://schemas.microsoft.com/office/drawing/2014/main" id="{071B94E7-4730-D12A-0641-B9D659087933}"/>
              </a:ext>
            </a:extLst>
          </p:cNvPr>
          <p:cNvSpPr txBox="1"/>
          <p:nvPr/>
        </p:nvSpPr>
        <p:spPr>
          <a:xfrm>
            <a:off x="300989" y="7337903"/>
            <a:ext cx="4391025" cy="32766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GB" sz="2200" i="0" u="none" strike="noStrike" kern="0" cap="none" spc="-50" normalizeH="0" baseline="0" noProof="0" dirty="0">
                <a:ln>
                  <a:noFill/>
                </a:ln>
                <a:solidFill>
                  <a:srgbClr val="006DDF"/>
                </a:solidFill>
                <a:effectLst/>
                <a:uLnTx/>
                <a:uFillTx/>
                <a:latin typeface="Nunito Sans Black" pitchFamily="2" charset="0"/>
                <a:ea typeface="NunitoSans-Black"/>
                <a:cs typeface="NunitoSans-Black"/>
              </a:rPr>
              <a:t>Highweek Beaver Scouts:</a:t>
            </a:r>
          </a:p>
          <a:p>
            <a:pPr marL="0" marR="0" lvl="0" indent="0" defTabSz="914400" eaLnBrk="1" fontAlgn="auto" latinLnBrk="0" hangingPunct="1">
              <a:lnSpc>
                <a:spcPts val="2400"/>
              </a:lnSpc>
              <a:spcBef>
                <a:spcPts val="0"/>
              </a:spcBef>
              <a:spcAft>
                <a:spcPts val="0"/>
              </a:spcAft>
              <a:buClrTx/>
              <a:buSzTx/>
              <a:buFontTx/>
              <a:buNone/>
              <a:tabLst/>
              <a:defRPr/>
            </a:pPr>
            <a:r>
              <a:rPr kumimoji="0" lang="en-GB" sz="2200" i="0" u="none" strike="noStrike" kern="0" cap="none" spc="-50" normalizeH="0" baseline="0" noProof="0" dirty="0">
                <a:ln>
                  <a:noFill/>
                </a:ln>
                <a:solidFill>
                  <a:srgbClr val="006DDF"/>
                </a:solidFill>
                <a:effectLst/>
                <a:uLnTx/>
                <a:uFillTx/>
                <a:latin typeface="Nunito Sans Black" pitchFamily="2" charset="0"/>
                <a:ea typeface="NunitoSans-Black"/>
                <a:cs typeface="NunitoSans-Black"/>
              </a:rPr>
              <a:t> </a:t>
            </a:r>
          </a:p>
        </p:txBody>
      </p:sp>
      <p:cxnSp>
        <p:nvCxnSpPr>
          <p:cNvPr id="14" name="AutoShape 12">
            <a:extLst>
              <a:ext uri="{FF2B5EF4-FFF2-40B4-BE49-F238E27FC236}">
                <a16:creationId xmlns:a16="http://schemas.microsoft.com/office/drawing/2014/main" id="{F31F7FAD-D78D-E08D-D51E-934CDCCF541F}"/>
              </a:ext>
            </a:extLst>
          </p:cNvPr>
          <p:cNvCxnSpPr>
            <a:cxnSpLocks noChangeShapeType="1"/>
          </p:cNvCxnSpPr>
          <p:nvPr/>
        </p:nvCxnSpPr>
        <p:spPr bwMode="auto">
          <a:xfrm>
            <a:off x="250507" y="7136130"/>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20" name="Text Box 1363416965">
            <a:extLst>
              <a:ext uri="{FF2B5EF4-FFF2-40B4-BE49-F238E27FC236}">
                <a16:creationId xmlns:a16="http://schemas.microsoft.com/office/drawing/2014/main" id="{0077F5F6-22DC-3FF0-700C-EB861FD56B36}"/>
              </a:ext>
            </a:extLst>
          </p:cNvPr>
          <p:cNvSpPr txBox="1"/>
          <p:nvPr/>
        </p:nvSpPr>
        <p:spPr>
          <a:xfrm>
            <a:off x="300989" y="7750907"/>
            <a:ext cx="4143495" cy="193335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spc="5" dirty="0">
                <a:effectLst/>
                <a:latin typeface="Nunito Sans" pitchFamily="2" charset="0"/>
                <a:ea typeface="Nunito Sans" pitchFamily="2" charset="0"/>
                <a:cs typeface="Nunito Sans" pitchFamily="2" charset="0"/>
              </a:rPr>
              <a:t>Meet every Tuesday, 18:00 to 19:15. </a:t>
            </a: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The Leaders at Highweek Beavers have each </a:t>
            </a:r>
            <a:r>
              <a:rPr lang="en-GB" sz="1100" spc="5" dirty="0" err="1">
                <a:effectLst/>
                <a:latin typeface="Nunito Sans" pitchFamily="2" charset="0"/>
                <a:ea typeface="Nunito Sans" pitchFamily="2" charset="0"/>
                <a:cs typeface="Nunito Sans" pitchFamily="2" charset="0"/>
              </a:rPr>
              <a:t>choosen</a:t>
            </a:r>
            <a:r>
              <a:rPr lang="en-GB" sz="1100" spc="5" dirty="0">
                <a:effectLst/>
                <a:latin typeface="Nunito Sans" pitchFamily="2" charset="0"/>
                <a:ea typeface="Nunito Sans" pitchFamily="2" charset="0"/>
                <a:cs typeface="Nunito Sans" pitchFamily="2" charset="0"/>
              </a:rPr>
              <a:t> names from the Jungle Book and are led by </a:t>
            </a:r>
            <a:r>
              <a:rPr lang="en-GB" sz="1100" spc="5" dirty="0">
                <a:latin typeface="Nunito Sans" pitchFamily="2" charset="0"/>
                <a:ea typeface="Nunito Sans" pitchFamily="2" charset="0"/>
                <a:cs typeface="Nunito Sans" pitchFamily="2" charset="0"/>
              </a:rPr>
              <a:t>Mowgli</a:t>
            </a:r>
            <a:r>
              <a:rPr lang="en-GB" sz="1100" spc="5" dirty="0">
                <a:effectLst/>
                <a:latin typeface="Nunito Sans" pitchFamily="2" charset="0"/>
                <a:ea typeface="Nunito Sans" pitchFamily="2" charset="0"/>
                <a:cs typeface="Nunito Sans" pitchFamily="2" charset="0"/>
              </a:rPr>
              <a:t> who has been a Leader at Highweek for over 5 years. </a:t>
            </a: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Other Section Team Leaders at the Colony are Kim, </a:t>
            </a:r>
            <a:r>
              <a:rPr lang="en-GB" sz="1100" spc="5" dirty="0" err="1">
                <a:effectLst/>
                <a:latin typeface="Nunito Sans" pitchFamily="2" charset="0"/>
                <a:ea typeface="Nunito Sans" pitchFamily="2" charset="0"/>
                <a:cs typeface="Nunito Sans" pitchFamily="2" charset="0"/>
              </a:rPr>
              <a:t>Mysa</a:t>
            </a:r>
            <a:r>
              <a:rPr lang="en-GB" sz="1100" spc="5" dirty="0">
                <a:latin typeface="Nunito Sans" pitchFamily="2" charset="0"/>
                <a:ea typeface="Nunito Sans" pitchFamily="2" charset="0"/>
                <a:cs typeface="Nunito Sans" pitchFamily="2" charset="0"/>
              </a:rPr>
              <a:t> &amp; Bear, with a Young Leader called Hawkeye.</a:t>
            </a:r>
            <a:endParaRPr lang="en-GB" sz="1100" spc="5" dirty="0">
              <a:effectLst/>
              <a:latin typeface="Nunito Sans" pitchFamily="2" charset="0"/>
              <a:ea typeface="Nunito Sans" pitchFamily="2" charset="0"/>
              <a:cs typeface="Nunito Sans" pitchFamily="2" charset="0"/>
            </a:endParaRPr>
          </a:p>
          <a:p>
            <a:pPr marL="0" marR="0" lvl="0" indent="0" algn="l" defTabSz="457200" rtl="0" eaLnBrk="1" fontAlgn="auto" latinLnBrk="0" hangingPunct="1">
              <a:spcBef>
                <a:spcPts val="0"/>
              </a:spcBef>
              <a:buClrTx/>
              <a:buSzTx/>
              <a:buFontTx/>
              <a:buNone/>
              <a:tabLst/>
              <a:defRPr/>
            </a:pPr>
            <a:r>
              <a:rPr kumimoji="0" lang="en-GB" sz="1100" b="1"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Beaver Contact Details: </a:t>
            </a:r>
            <a:endParaRPr kumimoji="0" lang="en-GB" sz="9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endParaRPr>
          </a:p>
          <a:p>
            <a:pPr marL="0" marR="0" lvl="0" indent="0" algn="l" defTabSz="457200" rtl="0" eaLnBrk="1" fontAlgn="auto" latinLnBrk="0" hangingPunct="1">
              <a:spcBef>
                <a:spcPts val="0"/>
              </a:spcBef>
              <a:buClrTx/>
              <a:buSzTx/>
              <a:buFontTx/>
              <a:buNone/>
              <a:tabLst/>
              <a:defRPr/>
            </a:pP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Email: </a:t>
            </a:r>
            <a:r>
              <a:rPr kumimoji="0" lang="en-GB" sz="1100" b="0" i="0" u="none" strike="noStrike" kern="1200" cap="none" spc="5" normalizeH="0" baseline="0" noProof="0" dirty="0" err="1">
                <a:ln>
                  <a:noFill/>
                </a:ln>
                <a:solidFill>
                  <a:prstClr val="black"/>
                </a:solidFill>
                <a:effectLst/>
                <a:uLnTx/>
                <a:uFillTx/>
                <a:latin typeface="Nunito Sans" pitchFamily="2" charset="0"/>
                <a:ea typeface="Nunito Sans" pitchFamily="2" charset="0"/>
                <a:cs typeface="Nunito Sans" pitchFamily="2" charset="0"/>
                <a:hlinkClick r:id="rId3"/>
              </a:rPr>
              <a:t>highweekbeavers</a:t>
            </a: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hlinkClick r:id="rId3"/>
              </a:rPr>
              <a:t>@</a:t>
            </a:r>
            <a:r>
              <a:rPr lang="en-GB" sz="1100" spc="5" dirty="0">
                <a:solidFill>
                  <a:prstClr val="black"/>
                </a:solidFill>
                <a:latin typeface="Nunito Sans" pitchFamily="2" charset="0"/>
                <a:ea typeface="Nunito Sans" pitchFamily="2" charset="0"/>
                <a:cs typeface="Nunito Sans" pitchFamily="2" charset="0"/>
                <a:hlinkClick r:id="rId3"/>
              </a:rPr>
              <a:t>outlook.com</a:t>
            </a: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 </a:t>
            </a:r>
            <a:endParaRPr lang="en-GB" sz="900" spc="5" dirty="0">
              <a:effectLst/>
              <a:latin typeface="Nunito Sans" pitchFamily="2" charset="0"/>
              <a:ea typeface="Nunito Sans" pitchFamily="2" charset="0"/>
              <a:cs typeface="Nunito Sans" pitchFamily="2" charset="0"/>
            </a:endParaRPr>
          </a:p>
        </p:txBody>
      </p:sp>
      <p:cxnSp>
        <p:nvCxnSpPr>
          <p:cNvPr id="22" name="Straight Connector 21">
            <a:extLst>
              <a:ext uri="{FF2B5EF4-FFF2-40B4-BE49-F238E27FC236}">
                <a16:creationId xmlns:a16="http://schemas.microsoft.com/office/drawing/2014/main" id="{B463C5EE-7F6A-D30E-48E2-E45576E1CA12}"/>
              </a:ext>
            </a:extLst>
          </p:cNvPr>
          <p:cNvCxnSpPr>
            <a:cxnSpLocks/>
          </p:cNvCxnSpPr>
          <p:nvPr/>
        </p:nvCxnSpPr>
        <p:spPr>
          <a:xfrm>
            <a:off x="4678997" y="681631"/>
            <a:ext cx="13017" cy="8632138"/>
          </a:xfrm>
          <a:prstGeom prst="line">
            <a:avLst/>
          </a:prstGeom>
          <a:noFill/>
          <a:ln w="9525" cap="flat" cmpd="sng" algn="ctr">
            <a:solidFill>
              <a:srgbClr val="000000">
                <a:shade val="95000"/>
                <a:satMod val="105000"/>
              </a:srgbClr>
            </a:solidFill>
            <a:prstDash val="solid"/>
          </a:ln>
          <a:effectLst/>
        </p:spPr>
      </p:cxnSp>
      <p:pic>
        <p:nvPicPr>
          <p:cNvPr id="26" name="image15.jpeg">
            <a:extLst>
              <a:ext uri="{FF2B5EF4-FFF2-40B4-BE49-F238E27FC236}">
                <a16:creationId xmlns:a16="http://schemas.microsoft.com/office/drawing/2014/main" id="{6245BEA8-8BF2-96DB-850D-569216E3CE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63442" y="4997700"/>
            <a:ext cx="1445895" cy="1927860"/>
          </a:xfrm>
          <a:prstGeom prst="rect">
            <a:avLst/>
          </a:prstGeom>
        </p:spPr>
      </p:pic>
      <p:pic>
        <p:nvPicPr>
          <p:cNvPr id="27" name="image15.jpeg">
            <a:extLst>
              <a:ext uri="{FF2B5EF4-FFF2-40B4-BE49-F238E27FC236}">
                <a16:creationId xmlns:a16="http://schemas.microsoft.com/office/drawing/2014/main" id="{A44DE31E-BE7D-D4AA-0903-C19F089D7EFE}"/>
              </a:ext>
            </a:extLst>
          </p:cNvPr>
          <p:cNvPicPr>
            <a:picLocks noChangeAspect="1"/>
          </p:cNvPicPr>
          <p:nvPr/>
        </p:nvPicPr>
        <p:blipFill>
          <a:blip r:embed="rId5">
            <a:extLst>
              <a:ext uri="{28A0092B-C50C-407E-A947-70E740481C1C}">
                <a14:useLocalDpi xmlns:a14="http://schemas.microsoft.com/office/drawing/2010/main" val="0"/>
              </a:ext>
            </a:extLst>
          </a:blip>
          <a:srcRect l="10457" t="5441" r="12642"/>
          <a:stretch/>
        </p:blipFill>
        <p:spPr>
          <a:xfrm>
            <a:off x="5204128" y="1012460"/>
            <a:ext cx="997167" cy="2726507"/>
          </a:xfrm>
          <a:prstGeom prst="rect">
            <a:avLst/>
          </a:prstGeom>
        </p:spPr>
      </p:pic>
      <p:pic>
        <p:nvPicPr>
          <p:cNvPr id="2" name="image15.jpeg">
            <a:extLst>
              <a:ext uri="{FF2B5EF4-FFF2-40B4-BE49-F238E27FC236}">
                <a16:creationId xmlns:a16="http://schemas.microsoft.com/office/drawing/2014/main" id="{0E8F9B3F-BE20-2D9F-9B9F-301992D3577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10984" y="3899156"/>
            <a:ext cx="1926051" cy="868039"/>
          </a:xfrm>
          <a:prstGeom prst="rect">
            <a:avLst/>
          </a:prstGeom>
        </p:spPr>
      </p:pic>
      <p:pic>
        <p:nvPicPr>
          <p:cNvPr id="9" name="Picture 8" descr="A person and child holding a bow and arrow&#10;&#10;Description automatically generated">
            <a:extLst>
              <a:ext uri="{FF2B5EF4-FFF2-40B4-BE49-F238E27FC236}">
                <a16:creationId xmlns:a16="http://schemas.microsoft.com/office/drawing/2014/main" id="{CB5256B7-0104-66B9-5A22-0F8610EC3648}"/>
              </a:ext>
            </a:extLst>
          </p:cNvPr>
          <p:cNvPicPr>
            <a:picLocks noChangeAspect="1"/>
          </p:cNvPicPr>
          <p:nvPr/>
        </p:nvPicPr>
        <p:blipFill>
          <a:blip r:embed="rId7">
            <a:extLst>
              <a:ext uri="{28A0092B-C50C-407E-A947-70E740481C1C}">
                <a14:useLocalDpi xmlns:a14="http://schemas.microsoft.com/office/drawing/2010/main" val="0"/>
              </a:ext>
            </a:extLst>
          </a:blip>
          <a:srcRect l="178" t="4727" r="23547" b="13299"/>
          <a:stretch/>
        </p:blipFill>
        <p:spPr>
          <a:xfrm>
            <a:off x="5286848" y="7240657"/>
            <a:ext cx="974324" cy="2323443"/>
          </a:xfrm>
          <a:prstGeom prst="rect">
            <a:avLst/>
          </a:prstGeom>
        </p:spPr>
      </p:pic>
    </p:spTree>
    <p:extLst>
      <p:ext uri="{BB962C8B-B14F-4D97-AF65-F5344CB8AC3E}">
        <p14:creationId xmlns:p14="http://schemas.microsoft.com/office/powerpoint/2010/main" val="3100567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42884-E114-EE23-6F84-6CE9784B1781}"/>
            </a:ext>
          </a:extLst>
        </p:cNvPr>
        <p:cNvGrpSpPr/>
        <p:nvPr/>
      </p:nvGrpSpPr>
      <p:grpSpPr>
        <a:xfrm>
          <a:off x="0" y="0"/>
          <a:ext cx="0" cy="0"/>
          <a:chOff x="0" y="0"/>
          <a:chExt cx="0" cy="0"/>
        </a:xfrm>
      </p:grpSpPr>
      <p:cxnSp>
        <p:nvCxnSpPr>
          <p:cNvPr id="11" name="AutoShape 12">
            <a:extLst>
              <a:ext uri="{FF2B5EF4-FFF2-40B4-BE49-F238E27FC236}">
                <a16:creationId xmlns:a16="http://schemas.microsoft.com/office/drawing/2014/main" id="{ACB30E38-C8C3-8C06-6AD0-FB7D4BACFE7B}"/>
              </a:ext>
            </a:extLst>
          </p:cNvPr>
          <p:cNvCxnSpPr>
            <a:cxnSpLocks noChangeShapeType="1"/>
          </p:cNvCxnSpPr>
          <p:nvPr/>
        </p:nvCxnSpPr>
        <p:spPr bwMode="auto">
          <a:xfrm>
            <a:off x="320039" y="3558526"/>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pic>
        <p:nvPicPr>
          <p:cNvPr id="4" name="Picture 3">
            <a:extLst>
              <a:ext uri="{FF2B5EF4-FFF2-40B4-BE49-F238E27FC236}">
                <a16:creationId xmlns:a16="http://schemas.microsoft.com/office/drawing/2014/main" id="{27F69C68-716B-CAD0-EBFF-C5F0BE1F11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039" y="299727"/>
            <a:ext cx="1517645" cy="586740"/>
          </a:xfrm>
          <a:prstGeom prst="rect">
            <a:avLst/>
          </a:prstGeom>
        </p:spPr>
      </p:pic>
      <p:sp>
        <p:nvSpPr>
          <p:cNvPr id="5" name="Text Box 43">
            <a:extLst>
              <a:ext uri="{FF2B5EF4-FFF2-40B4-BE49-F238E27FC236}">
                <a16:creationId xmlns:a16="http://schemas.microsoft.com/office/drawing/2014/main" id="{B466C836-E42F-B2AB-9B20-48ADCC7EF3BA}"/>
              </a:ext>
            </a:extLst>
          </p:cNvPr>
          <p:cNvSpPr txBox="1"/>
          <p:nvPr/>
        </p:nvSpPr>
        <p:spPr>
          <a:xfrm>
            <a:off x="307657" y="1214223"/>
            <a:ext cx="4155982" cy="2078128"/>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800"/>
              </a:spcAft>
              <a:buClrTx/>
              <a:buSzTx/>
              <a:buFontTx/>
              <a:buNone/>
              <a:tabLst/>
              <a:defRPr/>
            </a:pPr>
            <a:r>
              <a:rPr lang="en-GB" sz="1100" dirty="0">
                <a:latin typeface="Nunito Sans" pitchFamily="2" charset="0"/>
              </a:rPr>
              <a:t>The core age range is from 8 to 10½ years. A young person may join at 7½ years and remain in the Pack until their 11th birthday. </a:t>
            </a:r>
          </a:p>
          <a:p>
            <a:pPr marL="0" marR="0" lvl="0" indent="0" defTabSz="914400" eaLnBrk="1" fontAlgn="auto" latinLnBrk="0" hangingPunct="1">
              <a:spcBef>
                <a:spcPts val="0"/>
              </a:spcBef>
              <a:spcAft>
                <a:spcPts val="800"/>
              </a:spcAft>
              <a:buClrTx/>
              <a:buSzTx/>
              <a:buFontTx/>
              <a:buNone/>
              <a:tabLst/>
              <a:defRPr/>
            </a:pPr>
            <a:r>
              <a:rPr lang="en-GB" sz="1100" dirty="0">
                <a:latin typeface="Nunito Sans" pitchFamily="2" charset="0"/>
              </a:rPr>
              <a:t>Cub Scouts meet together as a Pack and work within a variety of small groups called ‘Sixes’. A team of adults will run the Cub Scout Pack, usually led by an Akela, some will be uniformed leaders, others maybe Young Leaders or parent helpers. </a:t>
            </a:r>
          </a:p>
          <a:p>
            <a:pPr marL="0" marR="0" lvl="0" indent="0" defTabSz="914400" eaLnBrk="1" fontAlgn="auto" latinLnBrk="0" hangingPunct="1">
              <a:spcBef>
                <a:spcPts val="0"/>
              </a:spcBef>
              <a:spcAft>
                <a:spcPts val="800"/>
              </a:spcAft>
              <a:buClrTx/>
              <a:buSzTx/>
              <a:buFontTx/>
              <a:buNone/>
              <a:tabLst/>
              <a:defRPr/>
            </a:pPr>
            <a:r>
              <a:rPr lang="en-GB" sz="1100" dirty="0">
                <a:latin typeface="Nunito Sans" pitchFamily="2" charset="0"/>
              </a:rPr>
              <a:t>Cubs take part in a wide range of activities that are designed to be interesting and challenging. At the same time they have fun, adventure and make friends along the way. They do this through taking part in a programme of activities provided by the Leadership team such as camping, playing games, trying new things and exploring the outdoors.</a:t>
            </a:r>
            <a:r>
              <a:rPr kumimoji="0" lang="en-GB" sz="1100" b="0" i="0" u="none" strike="noStrike" kern="0" cap="none" spc="5" normalizeH="0" baseline="0" noProof="0" dirty="0">
                <a:ln>
                  <a:noFill/>
                </a:ln>
                <a:solidFill>
                  <a:srgbClr val="000000"/>
                </a:solidFill>
                <a:effectLst/>
                <a:uLnTx/>
                <a:uFillTx/>
                <a:latin typeface="Nunito Sans" pitchFamily="2" charset="0"/>
                <a:ea typeface="Nunito Sans" pitchFamily="2" charset="0"/>
                <a:cs typeface="Nunito Sans" pitchFamily="2" charset="0"/>
              </a:rPr>
              <a:t> </a:t>
            </a:r>
            <a:endParaRPr kumimoji="0" lang="en-GB" sz="900" b="0" i="0" u="none" strike="noStrike" kern="0" cap="none" spc="5" normalizeH="0" baseline="0" noProof="0" dirty="0">
              <a:ln>
                <a:noFill/>
              </a:ln>
              <a:solidFill>
                <a:srgbClr val="000000"/>
              </a:solidFill>
              <a:effectLst/>
              <a:uLnTx/>
              <a:uFillTx/>
              <a:latin typeface="Nunito Sans" pitchFamily="2" charset="0"/>
              <a:ea typeface="Nunito Sans" pitchFamily="2" charset="0"/>
              <a:cs typeface="Nunito Sans" pitchFamily="2" charset="0"/>
            </a:endParaRPr>
          </a:p>
        </p:txBody>
      </p:sp>
      <p:sp>
        <p:nvSpPr>
          <p:cNvPr id="6" name="Text Box 44">
            <a:extLst>
              <a:ext uri="{FF2B5EF4-FFF2-40B4-BE49-F238E27FC236}">
                <a16:creationId xmlns:a16="http://schemas.microsoft.com/office/drawing/2014/main" id="{868C8A53-C904-B9D6-B763-1261420E2D8A}"/>
              </a:ext>
            </a:extLst>
          </p:cNvPr>
          <p:cNvSpPr txBox="1"/>
          <p:nvPr/>
        </p:nvSpPr>
        <p:spPr>
          <a:xfrm>
            <a:off x="4998582" y="201264"/>
            <a:ext cx="2188210" cy="67056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GB" sz="2200" b="1" i="0" u="none" strike="noStrike" kern="0" cap="none" spc="-50" normalizeH="0" baseline="0" noProof="0" dirty="0">
                <a:ln>
                  <a:noFill/>
                </a:ln>
                <a:solidFill>
                  <a:srgbClr val="25B755"/>
                </a:solidFill>
                <a:effectLst/>
                <a:uLnTx/>
                <a:uFillTx/>
                <a:latin typeface="Nunito Sans Black" pitchFamily="2" charset="0"/>
                <a:ea typeface="NunitoSans-Black"/>
                <a:cs typeface="NunitoSans-Black"/>
              </a:rPr>
              <a:t>Your </a:t>
            </a:r>
            <a:r>
              <a:rPr lang="en-GB" sz="2200" b="1" kern="0" spc="-50" dirty="0">
                <a:solidFill>
                  <a:srgbClr val="25B755"/>
                </a:solidFill>
                <a:latin typeface="Nunito Sans Black" pitchFamily="2" charset="0"/>
                <a:ea typeface="NunitoSans-Black"/>
                <a:cs typeface="NunitoSans-Black"/>
              </a:rPr>
              <a:t>Cub</a:t>
            </a:r>
            <a:r>
              <a:rPr kumimoji="0" lang="en-GB" sz="2200" b="1" i="0" u="none" strike="noStrike" kern="0" cap="none" spc="-50" normalizeH="0" baseline="0" noProof="0" dirty="0">
                <a:ln>
                  <a:noFill/>
                </a:ln>
                <a:solidFill>
                  <a:srgbClr val="25B755"/>
                </a:solidFill>
                <a:effectLst/>
                <a:uLnTx/>
                <a:uFillTx/>
                <a:latin typeface="Nunito Sans Black" pitchFamily="2" charset="0"/>
                <a:ea typeface="NunitoSans-Black"/>
                <a:cs typeface="NunitoSans-Black"/>
              </a:rPr>
              <a:t> Leaders:</a:t>
            </a:r>
          </a:p>
        </p:txBody>
      </p:sp>
      <p:sp>
        <p:nvSpPr>
          <p:cNvPr id="7" name="Text Box 577989988">
            <a:extLst>
              <a:ext uri="{FF2B5EF4-FFF2-40B4-BE49-F238E27FC236}">
                <a16:creationId xmlns:a16="http://schemas.microsoft.com/office/drawing/2014/main" id="{57C3EA61-EED9-7CD4-8A2A-E92E56EDE2AE}"/>
              </a:ext>
            </a:extLst>
          </p:cNvPr>
          <p:cNvSpPr txBox="1"/>
          <p:nvPr/>
        </p:nvSpPr>
        <p:spPr>
          <a:xfrm>
            <a:off x="307657" y="3733262"/>
            <a:ext cx="4155980" cy="1754792"/>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dirty="0">
                <a:latin typeface="Nunito Sans" pitchFamily="2" charset="0"/>
              </a:rPr>
              <a:t>Cub Scouts work towards awards and badges: </a:t>
            </a:r>
          </a:p>
          <a:p>
            <a:pPr marL="171450" indent="-171450">
              <a:spcAft>
                <a:spcPts val="800"/>
              </a:spcAft>
              <a:buFontTx/>
              <a:buChar char="-"/>
            </a:pPr>
            <a:r>
              <a:rPr lang="en-GB" sz="1100" dirty="0">
                <a:latin typeface="Nunito Sans" pitchFamily="2" charset="0"/>
              </a:rPr>
              <a:t>The </a:t>
            </a:r>
            <a:r>
              <a:rPr lang="en-GB" sz="1100" b="1" dirty="0">
                <a:latin typeface="Nunito Sans" pitchFamily="2" charset="0"/>
              </a:rPr>
              <a:t>Cub Scout Membership Award </a:t>
            </a:r>
            <a:r>
              <a:rPr lang="en-GB" sz="1100" dirty="0">
                <a:latin typeface="Nunito Sans" pitchFamily="2" charset="0"/>
              </a:rPr>
              <a:t>is presented to new Cub Scouts once they have learnt about the traditions and history of Scouting and about being a Cub Scout today</a:t>
            </a:r>
          </a:p>
          <a:p>
            <a:pPr marL="171450" indent="-171450">
              <a:spcAft>
                <a:spcPts val="800"/>
              </a:spcAft>
              <a:buFontTx/>
              <a:buChar char="-"/>
            </a:pPr>
            <a:r>
              <a:rPr lang="en-GB" sz="1100" b="1" dirty="0">
                <a:latin typeface="Nunito Sans" pitchFamily="2" charset="0"/>
              </a:rPr>
              <a:t>Activity badges </a:t>
            </a:r>
            <a:r>
              <a:rPr lang="en-GB" sz="1100" dirty="0">
                <a:latin typeface="Nunito Sans" pitchFamily="2" charset="0"/>
              </a:rPr>
              <a:t>are specialist interest badges that can further develop a Cub Scout’s interest. They can also form the basis for special events and some are geared towards the whole pack working together</a:t>
            </a:r>
          </a:p>
          <a:p>
            <a:pPr marL="171450" indent="-171450">
              <a:spcAft>
                <a:spcPts val="800"/>
              </a:spcAft>
              <a:buFontTx/>
              <a:buChar char="-"/>
            </a:pPr>
            <a:r>
              <a:rPr lang="en-GB" sz="1100" dirty="0">
                <a:latin typeface="Nunito Sans" pitchFamily="2" charset="0"/>
              </a:rPr>
              <a:t>With hard work and regular attendance, Cub Scouts can gain their </a:t>
            </a:r>
            <a:r>
              <a:rPr lang="en-GB" sz="1100" b="1" dirty="0">
                <a:latin typeface="Nunito Sans" pitchFamily="2" charset="0"/>
              </a:rPr>
              <a:t>Chief Scout Silver Award</a:t>
            </a:r>
            <a:r>
              <a:rPr lang="en-GB" sz="1100" dirty="0">
                <a:latin typeface="Nunito Sans" pitchFamily="2" charset="0"/>
              </a:rPr>
              <a:t>, the highest award in Cubs.</a:t>
            </a:r>
            <a:endParaRPr lang="en-GB" sz="900" spc="5" dirty="0">
              <a:effectLst/>
              <a:latin typeface="Nunito Sans" pitchFamily="2" charset="0"/>
              <a:ea typeface="Nunito Sans" pitchFamily="2" charset="0"/>
              <a:cs typeface="Nunito Sans" pitchFamily="2" charset="0"/>
            </a:endParaRPr>
          </a:p>
        </p:txBody>
      </p:sp>
      <p:sp>
        <p:nvSpPr>
          <p:cNvPr id="8" name="Text Box 2026749687">
            <a:extLst>
              <a:ext uri="{FF2B5EF4-FFF2-40B4-BE49-F238E27FC236}">
                <a16:creationId xmlns:a16="http://schemas.microsoft.com/office/drawing/2014/main" id="{A91CD950-5084-35F8-AF27-AA5F6E259957}"/>
              </a:ext>
            </a:extLst>
          </p:cNvPr>
          <p:cNvSpPr txBox="1"/>
          <p:nvPr/>
        </p:nvSpPr>
        <p:spPr>
          <a:xfrm>
            <a:off x="307657" y="6016789"/>
            <a:ext cx="4155980" cy="1185228"/>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dirty="0">
                <a:latin typeface="Nunito Sans" pitchFamily="2" charset="0"/>
              </a:rPr>
              <a:t>Camps and outings are the most memorable events during the year. They offer the chance to try out activities that are not possible at the regular weekly meeting. </a:t>
            </a:r>
          </a:p>
          <a:p>
            <a:pPr>
              <a:spcAft>
                <a:spcPts val="800"/>
              </a:spcAft>
            </a:pPr>
            <a:r>
              <a:rPr lang="en-GB" sz="1100" dirty="0">
                <a:latin typeface="Nunito Sans" pitchFamily="2" charset="0"/>
              </a:rPr>
              <a:t>The Cub Scout Team Leader, usually Akela, has overall responsibility for the Pack and will lead the Leadership Team. It is however, very much a team effort with everyone having something to offer.</a:t>
            </a:r>
            <a:endParaRPr lang="en-GB" sz="900" spc="5" dirty="0">
              <a:effectLst/>
              <a:latin typeface="Nunito Sans" pitchFamily="2" charset="0"/>
              <a:ea typeface="Nunito Sans" pitchFamily="2" charset="0"/>
              <a:cs typeface="Nunito Sans" pitchFamily="2" charset="0"/>
            </a:endParaRPr>
          </a:p>
        </p:txBody>
      </p:sp>
      <p:cxnSp>
        <p:nvCxnSpPr>
          <p:cNvPr id="10" name="AutoShape 12">
            <a:extLst>
              <a:ext uri="{FF2B5EF4-FFF2-40B4-BE49-F238E27FC236}">
                <a16:creationId xmlns:a16="http://schemas.microsoft.com/office/drawing/2014/main" id="{D9A25C00-176D-DC6A-E8AE-E3CAD4058FF8}"/>
              </a:ext>
            </a:extLst>
          </p:cNvPr>
          <p:cNvCxnSpPr>
            <a:cxnSpLocks noChangeShapeType="1"/>
          </p:cNvCxnSpPr>
          <p:nvPr/>
        </p:nvCxnSpPr>
        <p:spPr bwMode="auto">
          <a:xfrm>
            <a:off x="262890" y="5832729"/>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13" name="Text Box 46">
            <a:extLst>
              <a:ext uri="{FF2B5EF4-FFF2-40B4-BE49-F238E27FC236}">
                <a16:creationId xmlns:a16="http://schemas.microsoft.com/office/drawing/2014/main" id="{B7A2E04A-1083-0868-5F1B-096B834D623B}"/>
              </a:ext>
            </a:extLst>
          </p:cNvPr>
          <p:cNvSpPr txBox="1"/>
          <p:nvPr/>
        </p:nvSpPr>
        <p:spPr>
          <a:xfrm>
            <a:off x="320039" y="7580868"/>
            <a:ext cx="4391025" cy="32766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GB" sz="2200" i="0" u="none" strike="noStrike" kern="0" cap="none" spc="-50" normalizeH="0" noProof="0" dirty="0">
                <a:ln>
                  <a:noFill/>
                </a:ln>
                <a:solidFill>
                  <a:srgbClr val="25B755"/>
                </a:solidFill>
                <a:effectLst/>
                <a:uLnTx/>
                <a:uFillTx/>
                <a:latin typeface="Nunito Sans Black" pitchFamily="2" charset="0"/>
                <a:ea typeface="NunitoSans-Black"/>
                <a:cs typeface="NunitoSans-Black"/>
              </a:rPr>
              <a:t>Highweek</a:t>
            </a:r>
            <a:r>
              <a:rPr kumimoji="0" lang="en-GB" sz="2200" i="0" u="none" strike="noStrike" kern="0" cap="none" spc="-50" normalizeH="0" baseline="0" noProof="0" dirty="0">
                <a:ln>
                  <a:noFill/>
                </a:ln>
                <a:solidFill>
                  <a:srgbClr val="25B755"/>
                </a:solidFill>
                <a:effectLst/>
                <a:uLnTx/>
                <a:uFillTx/>
                <a:latin typeface="Nunito Sans Black" pitchFamily="2" charset="0"/>
                <a:ea typeface="NunitoSans-Black"/>
                <a:cs typeface="NunitoSans-Black"/>
              </a:rPr>
              <a:t> </a:t>
            </a:r>
            <a:r>
              <a:rPr lang="en-GB" sz="2200" kern="0" spc="-50" dirty="0">
                <a:solidFill>
                  <a:srgbClr val="25B755"/>
                </a:solidFill>
                <a:latin typeface="Nunito Sans Black" pitchFamily="2" charset="0"/>
                <a:ea typeface="NunitoSans-Black"/>
                <a:cs typeface="NunitoSans-Black"/>
              </a:rPr>
              <a:t>Cub</a:t>
            </a:r>
            <a:r>
              <a:rPr kumimoji="0" lang="en-GB" sz="2200" i="0" u="none" strike="noStrike" kern="0" cap="none" spc="-50" normalizeH="0" baseline="0" noProof="0" dirty="0">
                <a:ln>
                  <a:noFill/>
                </a:ln>
                <a:solidFill>
                  <a:srgbClr val="25B755"/>
                </a:solidFill>
                <a:effectLst/>
                <a:uLnTx/>
                <a:uFillTx/>
                <a:latin typeface="Nunito Sans Black" pitchFamily="2" charset="0"/>
                <a:ea typeface="NunitoSans-Black"/>
                <a:cs typeface="NunitoSans-Black"/>
              </a:rPr>
              <a:t> Scouts:</a:t>
            </a:r>
          </a:p>
          <a:p>
            <a:pPr marL="0" marR="0" lvl="0" indent="0" defTabSz="914400" eaLnBrk="1" fontAlgn="auto" latinLnBrk="0" hangingPunct="1">
              <a:lnSpc>
                <a:spcPts val="2400"/>
              </a:lnSpc>
              <a:spcBef>
                <a:spcPts val="0"/>
              </a:spcBef>
              <a:spcAft>
                <a:spcPts val="0"/>
              </a:spcAft>
              <a:buClrTx/>
              <a:buSzTx/>
              <a:buFontTx/>
              <a:buNone/>
              <a:tabLst/>
              <a:defRPr/>
            </a:pPr>
            <a:r>
              <a:rPr kumimoji="0" lang="en-GB" sz="2200" i="0" u="none" strike="noStrike" kern="0" cap="none" spc="-50" normalizeH="0" baseline="0" noProof="0" dirty="0">
                <a:ln>
                  <a:noFill/>
                </a:ln>
                <a:solidFill>
                  <a:srgbClr val="25B755"/>
                </a:solidFill>
                <a:effectLst/>
                <a:uLnTx/>
                <a:uFillTx/>
                <a:latin typeface="Nunito Sans Black" pitchFamily="2" charset="0"/>
                <a:ea typeface="NunitoSans-Black"/>
                <a:cs typeface="NunitoSans-Black"/>
              </a:rPr>
              <a:t> </a:t>
            </a:r>
          </a:p>
        </p:txBody>
      </p:sp>
      <p:cxnSp>
        <p:nvCxnSpPr>
          <p:cNvPr id="14" name="AutoShape 12">
            <a:extLst>
              <a:ext uri="{FF2B5EF4-FFF2-40B4-BE49-F238E27FC236}">
                <a16:creationId xmlns:a16="http://schemas.microsoft.com/office/drawing/2014/main" id="{AA36F3D9-EF3E-EEBA-64C7-3FACC9DF773F}"/>
              </a:ext>
            </a:extLst>
          </p:cNvPr>
          <p:cNvCxnSpPr>
            <a:cxnSpLocks noChangeShapeType="1"/>
          </p:cNvCxnSpPr>
          <p:nvPr/>
        </p:nvCxnSpPr>
        <p:spPr bwMode="auto">
          <a:xfrm>
            <a:off x="262890" y="7405497"/>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20" name="Text Box 1363416965">
            <a:extLst>
              <a:ext uri="{FF2B5EF4-FFF2-40B4-BE49-F238E27FC236}">
                <a16:creationId xmlns:a16="http://schemas.microsoft.com/office/drawing/2014/main" id="{6B68B398-91EC-BEA7-2895-D5C90254852D}"/>
              </a:ext>
            </a:extLst>
          </p:cNvPr>
          <p:cNvSpPr txBox="1"/>
          <p:nvPr/>
        </p:nvSpPr>
        <p:spPr>
          <a:xfrm>
            <a:off x="320039" y="7988538"/>
            <a:ext cx="4143596" cy="148971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nSpc>
                <a:spcPts val="1200"/>
              </a:lnSpc>
            </a:pPr>
            <a:r>
              <a:rPr lang="en-GB" sz="1100" spc="5" dirty="0">
                <a:effectLst/>
                <a:latin typeface="Nunito Sans" pitchFamily="2" charset="0"/>
                <a:ea typeface="Nunito Sans" pitchFamily="2" charset="0"/>
                <a:cs typeface="Nunito Sans" pitchFamily="2" charset="0"/>
              </a:rPr>
              <a:t>Meet every </a:t>
            </a:r>
            <a:r>
              <a:rPr lang="en-GB" sz="1100" spc="5" dirty="0">
                <a:latin typeface="Nunito Sans" pitchFamily="2" charset="0"/>
                <a:ea typeface="Nunito Sans" pitchFamily="2" charset="0"/>
                <a:cs typeface="Nunito Sans" pitchFamily="2" charset="0"/>
              </a:rPr>
              <a:t>Monday</a:t>
            </a:r>
            <a:r>
              <a:rPr lang="en-GB" sz="1100" spc="5" dirty="0">
                <a:effectLst/>
                <a:latin typeface="Nunito Sans" pitchFamily="2" charset="0"/>
                <a:ea typeface="Nunito Sans" pitchFamily="2" charset="0"/>
                <a:cs typeface="Nunito Sans" pitchFamily="2" charset="0"/>
              </a:rPr>
              <a:t>, 18:</a:t>
            </a:r>
            <a:r>
              <a:rPr lang="en-GB" sz="1100" spc="5" dirty="0">
                <a:latin typeface="Nunito Sans" pitchFamily="2" charset="0"/>
                <a:ea typeface="Nunito Sans" pitchFamily="2" charset="0"/>
                <a:cs typeface="Nunito Sans" pitchFamily="2" charset="0"/>
              </a:rPr>
              <a:t>3</a:t>
            </a:r>
            <a:r>
              <a:rPr lang="en-GB" sz="1100" spc="5" dirty="0">
                <a:effectLst/>
                <a:latin typeface="Nunito Sans" pitchFamily="2" charset="0"/>
                <a:ea typeface="Nunito Sans" pitchFamily="2" charset="0"/>
                <a:cs typeface="Nunito Sans" pitchFamily="2" charset="0"/>
              </a:rPr>
              <a:t>0 to </a:t>
            </a:r>
            <a:r>
              <a:rPr lang="en-GB" sz="1100" spc="5" dirty="0">
                <a:latin typeface="Nunito Sans" pitchFamily="2" charset="0"/>
                <a:ea typeface="Nunito Sans" pitchFamily="2" charset="0"/>
                <a:cs typeface="Nunito Sans" pitchFamily="2" charset="0"/>
              </a:rPr>
              <a:t>20:00.</a:t>
            </a:r>
            <a:endParaRPr lang="en-GB" sz="900" spc="5" dirty="0">
              <a:effectLst/>
              <a:latin typeface="Nunito Sans" pitchFamily="2" charset="0"/>
              <a:ea typeface="Nunito Sans" pitchFamily="2" charset="0"/>
              <a:cs typeface="Nunito Sans" pitchFamily="2" charset="0"/>
            </a:endParaRPr>
          </a:p>
          <a:p>
            <a:pPr>
              <a:lnSpc>
                <a:spcPts val="1200"/>
              </a:lnSpc>
            </a:pPr>
            <a:r>
              <a:rPr lang="en-GB" sz="1100" spc="5" dirty="0">
                <a:effectLst/>
                <a:latin typeface="Nunito Sans" pitchFamily="2" charset="0"/>
                <a:ea typeface="Nunito Sans" pitchFamily="2" charset="0"/>
                <a:cs typeface="Nunito Sans" pitchFamily="2" charset="0"/>
              </a:rPr>
              <a:t> </a:t>
            </a:r>
            <a:endParaRPr lang="en-GB" sz="900" spc="5" dirty="0">
              <a:effectLst/>
              <a:latin typeface="Nunito Sans" pitchFamily="2" charset="0"/>
              <a:ea typeface="Nunito Sans" pitchFamily="2" charset="0"/>
              <a:cs typeface="Nunito Sans" pitchFamily="2" charset="0"/>
            </a:endParaRPr>
          </a:p>
          <a:p>
            <a:pPr>
              <a:lnSpc>
                <a:spcPts val="1200"/>
              </a:lnSpc>
            </a:pPr>
            <a:r>
              <a:rPr lang="en-GB" sz="1100" spc="5" dirty="0">
                <a:effectLst/>
                <a:latin typeface="Nunito Sans" pitchFamily="2" charset="0"/>
                <a:ea typeface="Nunito Sans" pitchFamily="2" charset="0"/>
                <a:cs typeface="Nunito Sans" pitchFamily="2" charset="0"/>
              </a:rPr>
              <a:t>The Leaders at Highweek </a:t>
            </a:r>
            <a:r>
              <a:rPr lang="en-GB" sz="1100" spc="5" dirty="0">
                <a:latin typeface="Nunito Sans" pitchFamily="2" charset="0"/>
                <a:ea typeface="Nunito Sans" pitchFamily="2" charset="0"/>
                <a:cs typeface="Nunito Sans" pitchFamily="2" charset="0"/>
              </a:rPr>
              <a:t>Cubs</a:t>
            </a:r>
            <a:r>
              <a:rPr lang="en-GB" sz="1100" spc="5" dirty="0">
                <a:effectLst/>
                <a:latin typeface="Nunito Sans" pitchFamily="2" charset="0"/>
                <a:ea typeface="Nunito Sans" pitchFamily="2" charset="0"/>
                <a:cs typeface="Nunito Sans" pitchFamily="2" charset="0"/>
              </a:rPr>
              <a:t> have each chosen names from the Jungle Book and are led by </a:t>
            </a:r>
            <a:r>
              <a:rPr lang="en-GB" sz="1100" spc="5" dirty="0">
                <a:latin typeface="Nunito Sans" pitchFamily="2" charset="0"/>
                <a:ea typeface="Nunito Sans" pitchFamily="2" charset="0"/>
                <a:cs typeface="Nunito Sans" pitchFamily="2" charset="0"/>
              </a:rPr>
              <a:t>Akela </a:t>
            </a:r>
            <a:r>
              <a:rPr lang="en-GB" sz="1100" spc="5" dirty="0">
                <a:effectLst/>
                <a:latin typeface="Nunito Sans" pitchFamily="2" charset="0"/>
                <a:ea typeface="Nunito Sans" pitchFamily="2" charset="0"/>
                <a:cs typeface="Nunito Sans" pitchFamily="2" charset="0"/>
              </a:rPr>
              <a:t>who has been a Leader at Highweek for over 17 years. </a:t>
            </a:r>
            <a:endParaRPr lang="en-GB" sz="900" spc="5" dirty="0">
              <a:effectLst/>
              <a:latin typeface="Nunito Sans" pitchFamily="2" charset="0"/>
              <a:ea typeface="Nunito Sans" pitchFamily="2" charset="0"/>
              <a:cs typeface="Nunito Sans" pitchFamily="2" charset="0"/>
            </a:endParaRPr>
          </a:p>
          <a:p>
            <a:pPr>
              <a:lnSpc>
                <a:spcPts val="1200"/>
              </a:lnSpc>
            </a:pPr>
            <a:r>
              <a:rPr lang="en-GB" sz="1100" spc="5" dirty="0">
                <a:effectLst/>
                <a:latin typeface="Nunito Sans" pitchFamily="2" charset="0"/>
                <a:ea typeface="Nunito Sans" pitchFamily="2" charset="0"/>
                <a:cs typeface="Nunito Sans" pitchFamily="2" charset="0"/>
              </a:rPr>
              <a:t> </a:t>
            </a:r>
            <a:endParaRPr lang="en-GB" sz="900" spc="5" dirty="0">
              <a:effectLst/>
              <a:latin typeface="Nunito Sans" pitchFamily="2" charset="0"/>
              <a:ea typeface="Nunito Sans" pitchFamily="2" charset="0"/>
              <a:cs typeface="Nunito Sans" pitchFamily="2" charset="0"/>
            </a:endParaRPr>
          </a:p>
          <a:p>
            <a:pPr>
              <a:lnSpc>
                <a:spcPts val="1200"/>
              </a:lnSpc>
            </a:pPr>
            <a:r>
              <a:rPr lang="en-GB" sz="1100" spc="5" dirty="0">
                <a:effectLst/>
                <a:latin typeface="Nunito Sans" pitchFamily="2" charset="0"/>
                <a:ea typeface="Nunito Sans" pitchFamily="2" charset="0"/>
                <a:cs typeface="Nunito Sans" pitchFamily="2" charset="0"/>
              </a:rPr>
              <a:t>Other Section Team Leaders at </a:t>
            </a:r>
            <a:r>
              <a:rPr lang="en-GB" sz="1100" spc="5" dirty="0">
                <a:latin typeface="Nunito Sans" pitchFamily="2" charset="0"/>
                <a:ea typeface="Nunito Sans" pitchFamily="2" charset="0"/>
                <a:cs typeface="Nunito Sans" pitchFamily="2" charset="0"/>
              </a:rPr>
              <a:t>Cubs</a:t>
            </a:r>
            <a:r>
              <a:rPr lang="en-GB" sz="1100" spc="5" dirty="0">
                <a:effectLst/>
                <a:latin typeface="Nunito Sans" pitchFamily="2" charset="0"/>
                <a:ea typeface="Nunito Sans" pitchFamily="2" charset="0"/>
                <a:cs typeface="Nunito Sans" pitchFamily="2" charset="0"/>
              </a:rPr>
              <a:t> are Bagheera &amp; Rann. </a:t>
            </a:r>
            <a:r>
              <a:rPr lang="en-GB" sz="1100" spc="5" dirty="0" err="1">
                <a:effectLst/>
                <a:latin typeface="Nunito Sans" pitchFamily="2" charset="0"/>
                <a:ea typeface="Nunito Sans" pitchFamily="2" charset="0"/>
                <a:cs typeface="Nunito Sans" pitchFamily="2" charset="0"/>
              </a:rPr>
              <a:t>Kwasin</a:t>
            </a:r>
            <a:r>
              <a:rPr lang="en-GB" sz="1100" spc="5" dirty="0">
                <a:effectLst/>
                <a:latin typeface="Nunito Sans" pitchFamily="2" charset="0"/>
                <a:ea typeface="Nunito Sans" pitchFamily="2" charset="0"/>
                <a:cs typeface="Nunito Sans" pitchFamily="2" charset="0"/>
              </a:rPr>
              <a:t> &amp; Shere Khan are Young Leaders with the Pack.</a:t>
            </a:r>
          </a:p>
          <a:p>
            <a:pPr>
              <a:lnSpc>
                <a:spcPts val="1200"/>
              </a:lnSpc>
            </a:pPr>
            <a:endParaRPr lang="en-GB" sz="1100" spc="5" dirty="0">
              <a:latin typeface="Nunito Sans" pitchFamily="2" charset="0"/>
              <a:ea typeface="Nunito Sans" pitchFamily="2" charset="0"/>
              <a:cs typeface="Nunito Sans" pitchFamily="2" charset="0"/>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GB" sz="1100" b="1"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Cub Contact Details: </a:t>
            </a:r>
            <a:endParaRPr kumimoji="0" lang="en-GB" sz="9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Akela’s Email: damion.dishart@gmail.com</a:t>
            </a:r>
            <a:endParaRPr lang="en-GB" sz="900" spc="5" dirty="0">
              <a:effectLst/>
              <a:latin typeface="Nunito Sans" pitchFamily="2" charset="0"/>
              <a:ea typeface="Nunito Sans" pitchFamily="2" charset="0"/>
              <a:cs typeface="Nunito Sans" pitchFamily="2" charset="0"/>
            </a:endParaRPr>
          </a:p>
        </p:txBody>
      </p:sp>
      <p:cxnSp>
        <p:nvCxnSpPr>
          <p:cNvPr id="22" name="Straight Connector 21">
            <a:extLst>
              <a:ext uri="{FF2B5EF4-FFF2-40B4-BE49-F238E27FC236}">
                <a16:creationId xmlns:a16="http://schemas.microsoft.com/office/drawing/2014/main" id="{CDEEF632-BF08-074B-8FD0-DAA174102DED}"/>
              </a:ext>
            </a:extLst>
          </p:cNvPr>
          <p:cNvCxnSpPr>
            <a:cxnSpLocks/>
          </p:cNvCxnSpPr>
          <p:nvPr/>
        </p:nvCxnSpPr>
        <p:spPr>
          <a:xfrm>
            <a:off x="4782296" y="681631"/>
            <a:ext cx="0" cy="9025216"/>
          </a:xfrm>
          <a:prstGeom prst="line">
            <a:avLst/>
          </a:prstGeom>
          <a:noFill/>
          <a:ln w="9525" cap="flat" cmpd="sng" algn="ctr">
            <a:solidFill>
              <a:srgbClr val="000000">
                <a:shade val="95000"/>
                <a:satMod val="105000"/>
              </a:srgbClr>
            </a:solidFill>
            <a:prstDash val="solid"/>
          </a:ln>
          <a:effectLst/>
        </p:spPr>
      </p:cxnSp>
      <p:pic>
        <p:nvPicPr>
          <p:cNvPr id="25" name="image15.jpeg">
            <a:extLst>
              <a:ext uri="{FF2B5EF4-FFF2-40B4-BE49-F238E27FC236}">
                <a16:creationId xmlns:a16="http://schemas.microsoft.com/office/drawing/2014/main" id="{1A445623-B5D7-6932-6920-C812A25E05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22990" y="2798049"/>
            <a:ext cx="1166695" cy="2588726"/>
          </a:xfrm>
          <a:prstGeom prst="rect">
            <a:avLst/>
          </a:prstGeom>
        </p:spPr>
      </p:pic>
      <p:pic>
        <p:nvPicPr>
          <p:cNvPr id="2" name="image15.jpeg">
            <a:extLst>
              <a:ext uri="{FF2B5EF4-FFF2-40B4-BE49-F238E27FC236}">
                <a16:creationId xmlns:a16="http://schemas.microsoft.com/office/drawing/2014/main" id="{869FB17F-FA0D-CB3A-C351-BF3C937941CE}"/>
              </a:ext>
            </a:extLst>
          </p:cNvPr>
          <p:cNvPicPr>
            <a:picLocks noChangeAspect="1"/>
          </p:cNvPicPr>
          <p:nvPr/>
        </p:nvPicPr>
        <p:blipFill>
          <a:blip r:embed="rId4">
            <a:extLst>
              <a:ext uri="{28A0092B-C50C-407E-A947-70E740481C1C}">
                <a14:useLocalDpi xmlns:a14="http://schemas.microsoft.com/office/drawing/2010/main" val="0"/>
              </a:ext>
            </a:extLst>
          </a:blip>
          <a:srcRect l="14389" r="15374"/>
          <a:stretch/>
        </p:blipFill>
        <p:spPr>
          <a:xfrm>
            <a:off x="4998582" y="853536"/>
            <a:ext cx="1696847" cy="1811940"/>
          </a:xfrm>
          <a:prstGeom prst="rect">
            <a:avLst/>
          </a:prstGeom>
        </p:spPr>
      </p:pic>
      <p:pic>
        <p:nvPicPr>
          <p:cNvPr id="12" name="Picture 11" descr="A person in a uniform&#10;&#10;Description automatically generated">
            <a:extLst>
              <a:ext uri="{FF2B5EF4-FFF2-40B4-BE49-F238E27FC236}">
                <a16:creationId xmlns:a16="http://schemas.microsoft.com/office/drawing/2014/main" id="{AEAF8713-D332-5A60-8BEE-CC1EC5665088}"/>
              </a:ext>
            </a:extLst>
          </p:cNvPr>
          <p:cNvPicPr>
            <a:picLocks noChangeAspect="1"/>
          </p:cNvPicPr>
          <p:nvPr/>
        </p:nvPicPr>
        <p:blipFill>
          <a:blip r:embed="rId5">
            <a:extLst>
              <a:ext uri="{28A0092B-C50C-407E-A947-70E740481C1C}">
                <a14:useLocalDpi xmlns:a14="http://schemas.microsoft.com/office/drawing/2010/main" val="0"/>
              </a:ext>
            </a:extLst>
          </a:blip>
          <a:srcRect l="13805" t="19845"/>
          <a:stretch/>
        </p:blipFill>
        <p:spPr>
          <a:xfrm>
            <a:off x="5154969" y="7744698"/>
            <a:ext cx="1186862" cy="1962149"/>
          </a:xfrm>
          <a:prstGeom prst="rect">
            <a:avLst/>
          </a:prstGeom>
        </p:spPr>
      </p:pic>
      <p:pic>
        <p:nvPicPr>
          <p:cNvPr id="24" name="image15.jpeg">
            <a:extLst>
              <a:ext uri="{FF2B5EF4-FFF2-40B4-BE49-F238E27FC236}">
                <a16:creationId xmlns:a16="http://schemas.microsoft.com/office/drawing/2014/main" id="{EAD450E4-9C28-3EE4-997C-772EBE1792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95123" y="5467928"/>
            <a:ext cx="987384" cy="2195617"/>
          </a:xfrm>
          <a:prstGeom prst="rect">
            <a:avLst/>
          </a:prstGeom>
        </p:spPr>
      </p:pic>
    </p:spTree>
    <p:extLst>
      <p:ext uri="{BB962C8B-B14F-4D97-AF65-F5344CB8AC3E}">
        <p14:creationId xmlns:p14="http://schemas.microsoft.com/office/powerpoint/2010/main" val="1979482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DD99B-8D8D-9AD4-6AEA-CE8A65010D33}"/>
            </a:ext>
          </a:extLst>
        </p:cNvPr>
        <p:cNvGrpSpPr/>
        <p:nvPr/>
      </p:nvGrpSpPr>
      <p:grpSpPr>
        <a:xfrm>
          <a:off x="0" y="0"/>
          <a:ext cx="0" cy="0"/>
          <a:chOff x="0" y="0"/>
          <a:chExt cx="0" cy="0"/>
        </a:xfrm>
      </p:grpSpPr>
      <p:cxnSp>
        <p:nvCxnSpPr>
          <p:cNvPr id="11" name="AutoShape 12">
            <a:extLst>
              <a:ext uri="{FF2B5EF4-FFF2-40B4-BE49-F238E27FC236}">
                <a16:creationId xmlns:a16="http://schemas.microsoft.com/office/drawing/2014/main" id="{00F086FF-7B01-4548-F9B1-BE0F17272C43}"/>
              </a:ext>
            </a:extLst>
          </p:cNvPr>
          <p:cNvCxnSpPr>
            <a:cxnSpLocks noChangeShapeType="1"/>
          </p:cNvCxnSpPr>
          <p:nvPr/>
        </p:nvCxnSpPr>
        <p:spPr bwMode="auto">
          <a:xfrm>
            <a:off x="243748" y="3687812"/>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pic>
        <p:nvPicPr>
          <p:cNvPr id="4" name="Picture 3">
            <a:extLst>
              <a:ext uri="{FF2B5EF4-FFF2-40B4-BE49-F238E27FC236}">
                <a16:creationId xmlns:a16="http://schemas.microsoft.com/office/drawing/2014/main" id="{4F789A86-34C4-7E6B-1EDC-785D86FAAD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5044" y="314994"/>
            <a:ext cx="2759460" cy="506512"/>
          </a:xfrm>
          <a:prstGeom prst="rect">
            <a:avLst/>
          </a:prstGeom>
        </p:spPr>
      </p:pic>
      <p:sp>
        <p:nvSpPr>
          <p:cNvPr id="5" name="Text Box 43">
            <a:extLst>
              <a:ext uri="{FF2B5EF4-FFF2-40B4-BE49-F238E27FC236}">
                <a16:creationId xmlns:a16="http://schemas.microsoft.com/office/drawing/2014/main" id="{CACF4960-3224-B501-1A18-900209296E6F}"/>
              </a:ext>
            </a:extLst>
          </p:cNvPr>
          <p:cNvSpPr txBox="1"/>
          <p:nvPr/>
        </p:nvSpPr>
        <p:spPr>
          <a:xfrm>
            <a:off x="334234" y="1146487"/>
            <a:ext cx="4140000" cy="2078128"/>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800"/>
              </a:spcAft>
              <a:buClrTx/>
              <a:buSzTx/>
              <a:buFontTx/>
              <a:buNone/>
              <a:tabLst/>
              <a:defRPr/>
            </a:pPr>
            <a:r>
              <a:rPr lang="en-GB" sz="1100" dirty="0">
                <a:latin typeface="Nunito Sans" pitchFamily="2" charset="0"/>
              </a:rPr>
              <a:t>The core age range is from 10½ to 14 years. A young person may join at 10 years and remain until 14½ years. </a:t>
            </a:r>
          </a:p>
          <a:p>
            <a:pPr marL="0" marR="0" lvl="0" indent="0" defTabSz="914400" eaLnBrk="1" fontAlgn="auto" latinLnBrk="0" hangingPunct="1">
              <a:spcBef>
                <a:spcPts val="0"/>
              </a:spcBef>
              <a:spcAft>
                <a:spcPts val="800"/>
              </a:spcAft>
              <a:buClrTx/>
              <a:buSzTx/>
              <a:buFontTx/>
              <a:buNone/>
              <a:tabLst/>
              <a:defRPr/>
            </a:pPr>
            <a:r>
              <a:rPr lang="en-GB" sz="1100" dirty="0">
                <a:latin typeface="Nunito Sans" pitchFamily="2" charset="0"/>
              </a:rPr>
              <a:t>Scouts meet together as a Troop and work within a variety of small groups called ‘Patrols’ led by a Scout Patrol Leader. The Patrol Leaders work with the Leadership Team to help ensure the Patrol is ready and engaged in the planned activities each week. The Patrol system is one of the important ways that young people can take responsibility for themselves and others.</a:t>
            </a:r>
          </a:p>
          <a:p>
            <a:pPr marL="0" marR="0" lvl="0" indent="0" defTabSz="914400" eaLnBrk="1" fontAlgn="auto" latinLnBrk="0" hangingPunct="1">
              <a:spcBef>
                <a:spcPts val="0"/>
              </a:spcBef>
              <a:spcAft>
                <a:spcPts val="800"/>
              </a:spcAft>
              <a:buClrTx/>
              <a:buSzTx/>
              <a:buFontTx/>
              <a:buNone/>
              <a:tabLst/>
              <a:defRPr/>
            </a:pPr>
            <a:r>
              <a:rPr lang="en-GB" sz="1100" dirty="0">
                <a:latin typeface="Nunito Sans" pitchFamily="2" charset="0"/>
              </a:rPr>
              <a:t>A volunteer leadership team made up of uniformed Leaders and other informal Assistants and helpers will guide the Troop. </a:t>
            </a:r>
          </a:p>
          <a:p>
            <a:pPr marL="0" marR="0" lvl="0" indent="0" defTabSz="914400" eaLnBrk="1" fontAlgn="auto" latinLnBrk="0" hangingPunct="1">
              <a:spcBef>
                <a:spcPts val="0"/>
              </a:spcBef>
              <a:spcAft>
                <a:spcPts val="800"/>
              </a:spcAft>
              <a:buClrTx/>
              <a:buSzTx/>
              <a:buFontTx/>
              <a:buNone/>
              <a:tabLst/>
              <a:defRPr/>
            </a:pPr>
            <a:r>
              <a:rPr lang="en-GB" sz="1100" dirty="0">
                <a:latin typeface="Nunito Sans" pitchFamily="2" charset="0"/>
              </a:rPr>
              <a:t>Scouting has a reputation as an outdoor organisation based on strong traditions of camping and other outdoor pursuits.</a:t>
            </a:r>
          </a:p>
        </p:txBody>
      </p:sp>
      <p:sp>
        <p:nvSpPr>
          <p:cNvPr id="6" name="Text Box 44">
            <a:extLst>
              <a:ext uri="{FF2B5EF4-FFF2-40B4-BE49-F238E27FC236}">
                <a16:creationId xmlns:a16="http://schemas.microsoft.com/office/drawing/2014/main" id="{9426D6BB-77AF-D0F4-77EC-5408604A71FD}"/>
              </a:ext>
            </a:extLst>
          </p:cNvPr>
          <p:cNvSpPr txBox="1"/>
          <p:nvPr/>
        </p:nvSpPr>
        <p:spPr>
          <a:xfrm>
            <a:off x="5001145" y="233739"/>
            <a:ext cx="2188210" cy="67056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GB" sz="2200" b="1" i="0" u="none" strike="noStrike" kern="0" cap="none" spc="-50" normalizeH="0" baseline="0" noProof="0" dirty="0">
                <a:ln>
                  <a:noFill/>
                </a:ln>
                <a:solidFill>
                  <a:srgbClr val="205B41"/>
                </a:solidFill>
                <a:effectLst/>
                <a:uLnTx/>
                <a:uFillTx/>
                <a:latin typeface="Nunito Sans Black" pitchFamily="2" charset="0"/>
                <a:ea typeface="NunitoSans-Black"/>
                <a:cs typeface="NunitoSans-Black"/>
              </a:rPr>
              <a:t>Your Scout Leaders:</a:t>
            </a:r>
          </a:p>
        </p:txBody>
      </p:sp>
      <p:sp>
        <p:nvSpPr>
          <p:cNvPr id="7" name="Text Box 577989988">
            <a:extLst>
              <a:ext uri="{FF2B5EF4-FFF2-40B4-BE49-F238E27FC236}">
                <a16:creationId xmlns:a16="http://schemas.microsoft.com/office/drawing/2014/main" id="{CC92F536-97F9-0EDD-DFCB-1F17CCEBC3D9}"/>
              </a:ext>
            </a:extLst>
          </p:cNvPr>
          <p:cNvSpPr txBox="1"/>
          <p:nvPr/>
        </p:nvSpPr>
        <p:spPr>
          <a:xfrm>
            <a:off x="332163" y="3896263"/>
            <a:ext cx="4024687" cy="1523048"/>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dirty="0">
                <a:latin typeface="Nunito Sans" pitchFamily="2" charset="0"/>
              </a:rPr>
              <a:t>Scouts work towards challenge awards, culminating in the Chief Scouts Gold Award, the Highest Award in Scouts. </a:t>
            </a:r>
          </a:p>
          <a:p>
            <a:pPr>
              <a:spcAft>
                <a:spcPts val="800"/>
              </a:spcAft>
            </a:pPr>
            <a:r>
              <a:rPr lang="en-GB" sz="1100" dirty="0">
                <a:latin typeface="Nunito Sans" pitchFamily="2" charset="0"/>
              </a:rPr>
              <a:t>Scouts also have the opportunity to gain a wide range of activity badges by working outside troop meetings and take a real commitment from the Scouts.</a:t>
            </a:r>
          </a:p>
          <a:p>
            <a:pPr>
              <a:spcAft>
                <a:spcPts val="800"/>
              </a:spcAft>
            </a:pPr>
            <a:r>
              <a:rPr lang="en-GB" sz="1100" dirty="0">
                <a:latin typeface="Nunito Sans" pitchFamily="2" charset="0"/>
              </a:rPr>
              <a:t>Most of the badges and awards in Scouts require independent work by the scouts themselves but can easily be earned by the extra-curricular activities Scouts already undertake.</a:t>
            </a:r>
          </a:p>
        </p:txBody>
      </p:sp>
      <p:sp>
        <p:nvSpPr>
          <p:cNvPr id="8" name="Text Box 2026749687">
            <a:extLst>
              <a:ext uri="{FF2B5EF4-FFF2-40B4-BE49-F238E27FC236}">
                <a16:creationId xmlns:a16="http://schemas.microsoft.com/office/drawing/2014/main" id="{1D755CB7-7636-27A1-16D7-4668EBB8D201}"/>
              </a:ext>
            </a:extLst>
          </p:cNvPr>
          <p:cNvSpPr txBox="1"/>
          <p:nvPr/>
        </p:nvSpPr>
        <p:spPr>
          <a:xfrm>
            <a:off x="332162" y="5890389"/>
            <a:ext cx="4070726" cy="1185228"/>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dirty="0">
                <a:latin typeface="Nunito Sans" pitchFamily="2" charset="0"/>
              </a:rPr>
              <a:t>We try and offer a number of nights away throughout the year. These are important to the life of the Troop, as they are the culmination of much of the work during the year. </a:t>
            </a:r>
          </a:p>
          <a:p>
            <a:pPr>
              <a:spcAft>
                <a:spcPts val="800"/>
              </a:spcAft>
            </a:pPr>
            <a:r>
              <a:rPr lang="en-GB" sz="1100" dirty="0">
                <a:latin typeface="Nunito Sans" pitchFamily="2" charset="0"/>
              </a:rPr>
              <a:t>At Highweek we attend the Hurdlestone Challenge, the County Woodlands Camp, and many other weekend camps of our own. </a:t>
            </a:r>
            <a:endParaRPr lang="en-GB" sz="900" spc="5" dirty="0">
              <a:effectLst/>
              <a:latin typeface="Nunito Sans" pitchFamily="2" charset="0"/>
              <a:ea typeface="Nunito Sans" pitchFamily="2" charset="0"/>
              <a:cs typeface="Nunito Sans" pitchFamily="2" charset="0"/>
            </a:endParaRPr>
          </a:p>
        </p:txBody>
      </p:sp>
      <p:cxnSp>
        <p:nvCxnSpPr>
          <p:cNvPr id="10" name="AutoShape 12">
            <a:extLst>
              <a:ext uri="{FF2B5EF4-FFF2-40B4-BE49-F238E27FC236}">
                <a16:creationId xmlns:a16="http://schemas.microsoft.com/office/drawing/2014/main" id="{558DD2A4-E6C0-E8B9-D82A-C4FE7A3E406B}"/>
              </a:ext>
            </a:extLst>
          </p:cNvPr>
          <p:cNvCxnSpPr>
            <a:cxnSpLocks noChangeShapeType="1"/>
          </p:cNvCxnSpPr>
          <p:nvPr/>
        </p:nvCxnSpPr>
        <p:spPr bwMode="auto">
          <a:xfrm>
            <a:off x="262890" y="5637022"/>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13" name="Text Box 46">
            <a:extLst>
              <a:ext uri="{FF2B5EF4-FFF2-40B4-BE49-F238E27FC236}">
                <a16:creationId xmlns:a16="http://schemas.microsoft.com/office/drawing/2014/main" id="{FDB34390-4E1E-2C4B-8229-36C604E155AE}"/>
              </a:ext>
            </a:extLst>
          </p:cNvPr>
          <p:cNvSpPr txBox="1"/>
          <p:nvPr/>
        </p:nvSpPr>
        <p:spPr>
          <a:xfrm>
            <a:off x="332163" y="7250659"/>
            <a:ext cx="4391025" cy="32766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GB" sz="2200" u="none" strike="noStrike" kern="0" cap="none" spc="-50" normalizeH="0" noProof="0" dirty="0">
                <a:ln>
                  <a:noFill/>
                </a:ln>
                <a:solidFill>
                  <a:srgbClr val="205B41"/>
                </a:solidFill>
                <a:effectLst/>
                <a:uLnTx/>
                <a:uFillTx/>
                <a:latin typeface="Nunito Sans Black" pitchFamily="2" charset="77"/>
                <a:ea typeface="NunitoSans-Black"/>
                <a:cs typeface="NunitoSans-Black"/>
              </a:rPr>
              <a:t>Highweek</a:t>
            </a:r>
            <a:r>
              <a:rPr kumimoji="0" lang="en-GB" sz="2200" i="0" u="none" strike="noStrike" kern="0" cap="none" spc="-50" normalizeH="0" baseline="0" noProof="0" dirty="0">
                <a:ln>
                  <a:noFill/>
                </a:ln>
                <a:solidFill>
                  <a:srgbClr val="205B41"/>
                </a:solidFill>
                <a:effectLst/>
                <a:uLnTx/>
                <a:uFillTx/>
                <a:latin typeface="Nunito Sans Black" pitchFamily="2" charset="0"/>
                <a:ea typeface="NunitoSans-Black"/>
                <a:cs typeface="NunitoSans-Black"/>
              </a:rPr>
              <a:t> Scouts</a:t>
            </a:r>
            <a:r>
              <a:rPr kumimoji="0" lang="en-GB" sz="2200" b="1" i="0" u="none" strike="noStrike" kern="0" cap="none" spc="-50" normalizeH="0" baseline="0" noProof="0" dirty="0">
                <a:ln>
                  <a:noFill/>
                </a:ln>
                <a:solidFill>
                  <a:srgbClr val="205B41"/>
                </a:solidFill>
                <a:effectLst/>
                <a:uLnTx/>
                <a:uFillTx/>
                <a:latin typeface="Nunito Sans Black" pitchFamily="2" charset="0"/>
                <a:ea typeface="NunitoSans-Black"/>
                <a:cs typeface="NunitoSans-Black"/>
              </a:rPr>
              <a:t>:</a:t>
            </a:r>
          </a:p>
          <a:p>
            <a:pPr marL="0" marR="0" lvl="0" indent="0" defTabSz="914400" eaLnBrk="1" fontAlgn="auto" latinLnBrk="0" hangingPunct="1">
              <a:lnSpc>
                <a:spcPts val="2400"/>
              </a:lnSpc>
              <a:spcBef>
                <a:spcPts val="0"/>
              </a:spcBef>
              <a:spcAft>
                <a:spcPts val="0"/>
              </a:spcAft>
              <a:buClrTx/>
              <a:buSzTx/>
              <a:buFontTx/>
              <a:buNone/>
              <a:tabLst/>
              <a:defRPr/>
            </a:pPr>
            <a:r>
              <a:rPr kumimoji="0" lang="en-GB" sz="2200" b="1" i="0" u="none" strike="noStrike" kern="0" cap="none" spc="-50" normalizeH="0" baseline="0" noProof="0" dirty="0">
                <a:ln>
                  <a:noFill/>
                </a:ln>
                <a:solidFill>
                  <a:srgbClr val="205B41"/>
                </a:solidFill>
                <a:effectLst/>
                <a:uLnTx/>
                <a:uFillTx/>
                <a:latin typeface="Nunito Sans Black" pitchFamily="2" charset="0"/>
                <a:ea typeface="NunitoSans-Black"/>
                <a:cs typeface="NunitoSans-Black"/>
              </a:rPr>
              <a:t> </a:t>
            </a:r>
          </a:p>
        </p:txBody>
      </p:sp>
      <p:cxnSp>
        <p:nvCxnSpPr>
          <p:cNvPr id="14" name="AutoShape 12">
            <a:extLst>
              <a:ext uri="{FF2B5EF4-FFF2-40B4-BE49-F238E27FC236}">
                <a16:creationId xmlns:a16="http://schemas.microsoft.com/office/drawing/2014/main" id="{E01C5FAC-04F6-5E19-F2CA-F73880BD7E72}"/>
              </a:ext>
            </a:extLst>
          </p:cNvPr>
          <p:cNvCxnSpPr>
            <a:cxnSpLocks noChangeShapeType="1"/>
          </p:cNvCxnSpPr>
          <p:nvPr/>
        </p:nvCxnSpPr>
        <p:spPr bwMode="auto">
          <a:xfrm>
            <a:off x="262890" y="7032879"/>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20" name="Text Box 1363416965">
            <a:extLst>
              <a:ext uri="{FF2B5EF4-FFF2-40B4-BE49-F238E27FC236}">
                <a16:creationId xmlns:a16="http://schemas.microsoft.com/office/drawing/2014/main" id="{8F10667E-B8ED-1B6D-D754-A6E4A765C5D8}"/>
              </a:ext>
            </a:extLst>
          </p:cNvPr>
          <p:cNvSpPr txBox="1"/>
          <p:nvPr/>
        </p:nvSpPr>
        <p:spPr>
          <a:xfrm>
            <a:off x="332163" y="7683737"/>
            <a:ext cx="4070726" cy="1988523"/>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spc="5" dirty="0">
                <a:effectLst/>
                <a:latin typeface="Nunito Sans" pitchFamily="2" charset="0"/>
                <a:ea typeface="Nunito Sans" pitchFamily="2" charset="0"/>
                <a:cs typeface="Nunito Sans" pitchFamily="2" charset="0"/>
              </a:rPr>
              <a:t>Meet every Wednesday, 19:00 to </a:t>
            </a:r>
            <a:r>
              <a:rPr lang="en-GB" sz="1100" spc="5" dirty="0">
                <a:latin typeface="Nunito Sans" pitchFamily="2" charset="0"/>
                <a:ea typeface="Nunito Sans" pitchFamily="2" charset="0"/>
                <a:cs typeface="Nunito Sans" pitchFamily="2" charset="0"/>
              </a:rPr>
              <a:t>21:00.</a:t>
            </a: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The Leaders at Highweek Scouts simply use their own names and are led by Graham</a:t>
            </a:r>
            <a:r>
              <a:rPr lang="en-GB" sz="1100" spc="5" dirty="0">
                <a:latin typeface="Nunito Sans" pitchFamily="2" charset="0"/>
                <a:ea typeface="Nunito Sans" pitchFamily="2" charset="0"/>
                <a:cs typeface="Nunito Sans" pitchFamily="2" charset="0"/>
              </a:rPr>
              <a:t> </a:t>
            </a:r>
            <a:r>
              <a:rPr lang="en-GB" sz="1100" spc="5" dirty="0">
                <a:effectLst/>
                <a:latin typeface="Nunito Sans" pitchFamily="2" charset="0"/>
                <a:ea typeface="Nunito Sans" pitchFamily="2" charset="0"/>
                <a:cs typeface="Nunito Sans" pitchFamily="2" charset="0"/>
              </a:rPr>
              <a:t>who has been a Leader at Highweek for over 16 years. </a:t>
            </a: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Other Sectio</a:t>
            </a:r>
            <a:r>
              <a:rPr lang="en-GB" sz="1100" spc="5" dirty="0">
                <a:latin typeface="Nunito Sans" pitchFamily="2" charset="0"/>
                <a:ea typeface="Nunito Sans" pitchFamily="2" charset="0"/>
                <a:cs typeface="Nunito Sans" pitchFamily="2" charset="0"/>
              </a:rPr>
              <a:t>n Team</a:t>
            </a:r>
            <a:r>
              <a:rPr lang="en-GB" sz="1100" spc="5" dirty="0">
                <a:effectLst/>
                <a:latin typeface="Nunito Sans" pitchFamily="2" charset="0"/>
                <a:ea typeface="Nunito Sans" pitchFamily="2" charset="0"/>
                <a:cs typeface="Nunito Sans" pitchFamily="2" charset="0"/>
              </a:rPr>
              <a:t> Leaders at Scouts are Torsten, Alice, Rory, Patrick &amp; Will. Alice E &amp; Matthew are Young Leaders with the Troop.</a:t>
            </a:r>
            <a:endParaRPr lang="en-GB" sz="1100" spc="5" dirty="0">
              <a:latin typeface="Nunito Sans" pitchFamily="2" charset="0"/>
              <a:ea typeface="Nunito Sans" pitchFamily="2" charset="0"/>
              <a:cs typeface="Nunito Sans" pitchFamily="2" charset="0"/>
            </a:endParaRPr>
          </a:p>
          <a:p>
            <a:pPr marL="0" marR="0" lvl="0" indent="0" algn="l" defTabSz="457200" rtl="0" eaLnBrk="1" fontAlgn="auto" latinLnBrk="0" hangingPunct="1">
              <a:spcBef>
                <a:spcPts val="0"/>
              </a:spcBef>
              <a:buClrTx/>
              <a:buSzTx/>
              <a:buFontTx/>
              <a:buNone/>
              <a:tabLst/>
              <a:defRPr/>
            </a:pPr>
            <a:r>
              <a:rPr kumimoji="0" lang="en-GB" sz="1100" b="1"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Scout Contact Details: </a:t>
            </a:r>
            <a:endParaRPr kumimoji="0" lang="en-GB" sz="9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endParaRPr>
          </a:p>
          <a:p>
            <a:pPr marL="0" marR="0" lvl="0" indent="0" algn="l" defTabSz="457200" rtl="0" eaLnBrk="1" fontAlgn="auto" latinLnBrk="0" hangingPunct="1">
              <a:spcBef>
                <a:spcPts val="0"/>
              </a:spcBef>
              <a:buClrTx/>
              <a:buSzTx/>
              <a:buFontTx/>
              <a:buNone/>
              <a:tabLst/>
              <a:defRPr/>
            </a:pPr>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Graham’s Email: graham.coates@teignbridgescouts.org</a:t>
            </a:r>
            <a:endParaRPr kumimoji="0" lang="en-GB" sz="9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endParaRPr>
          </a:p>
          <a:p>
            <a:pPr>
              <a:spcAft>
                <a:spcPts val="800"/>
              </a:spcAft>
            </a:pP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 </a:t>
            </a:r>
            <a:endParaRPr lang="en-GB" sz="900" spc="5" dirty="0">
              <a:effectLst/>
              <a:latin typeface="Nunito Sans" pitchFamily="2" charset="0"/>
              <a:ea typeface="Nunito Sans" pitchFamily="2" charset="0"/>
              <a:cs typeface="Nunito Sans" pitchFamily="2" charset="0"/>
            </a:endParaRPr>
          </a:p>
        </p:txBody>
      </p:sp>
      <p:cxnSp>
        <p:nvCxnSpPr>
          <p:cNvPr id="22" name="Straight Connector 21">
            <a:extLst>
              <a:ext uri="{FF2B5EF4-FFF2-40B4-BE49-F238E27FC236}">
                <a16:creationId xmlns:a16="http://schemas.microsoft.com/office/drawing/2014/main" id="{9D39509E-85BA-9C86-3FC6-C623B1EAE9D1}"/>
              </a:ext>
            </a:extLst>
          </p:cNvPr>
          <p:cNvCxnSpPr>
            <a:cxnSpLocks/>
          </p:cNvCxnSpPr>
          <p:nvPr/>
        </p:nvCxnSpPr>
        <p:spPr>
          <a:xfrm>
            <a:off x="4678997" y="681631"/>
            <a:ext cx="0" cy="8995769"/>
          </a:xfrm>
          <a:prstGeom prst="line">
            <a:avLst/>
          </a:prstGeom>
          <a:noFill/>
          <a:ln w="9525" cap="flat" cmpd="sng" algn="ctr">
            <a:solidFill>
              <a:srgbClr val="000000">
                <a:shade val="95000"/>
                <a:satMod val="105000"/>
              </a:srgbClr>
            </a:solidFill>
            <a:prstDash val="solid"/>
          </a:ln>
          <a:effectLst/>
        </p:spPr>
      </p:cxnSp>
      <p:pic>
        <p:nvPicPr>
          <p:cNvPr id="24" name="image15.jpeg">
            <a:extLst>
              <a:ext uri="{FF2B5EF4-FFF2-40B4-BE49-F238E27FC236}">
                <a16:creationId xmlns:a16="http://schemas.microsoft.com/office/drawing/2014/main" id="{6D19AACF-E595-B49B-89EB-380346B11C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01145" y="926688"/>
            <a:ext cx="1445895" cy="1927860"/>
          </a:xfrm>
          <a:prstGeom prst="rect">
            <a:avLst/>
          </a:prstGeom>
        </p:spPr>
      </p:pic>
      <p:pic>
        <p:nvPicPr>
          <p:cNvPr id="25" name="image15.jpeg">
            <a:extLst>
              <a:ext uri="{FF2B5EF4-FFF2-40B4-BE49-F238E27FC236}">
                <a16:creationId xmlns:a16="http://schemas.microsoft.com/office/drawing/2014/main" id="{7EC585DC-9E49-5AF7-9D18-63F36A0B4E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00795" y="6738477"/>
            <a:ext cx="1729740" cy="1297305"/>
          </a:xfrm>
          <a:prstGeom prst="rect">
            <a:avLst/>
          </a:prstGeom>
        </p:spPr>
      </p:pic>
      <p:pic>
        <p:nvPicPr>
          <p:cNvPr id="26" name="image15.jpeg">
            <a:extLst>
              <a:ext uri="{FF2B5EF4-FFF2-40B4-BE49-F238E27FC236}">
                <a16:creationId xmlns:a16="http://schemas.microsoft.com/office/drawing/2014/main" id="{60C2D52D-DA19-157E-2EA2-9AE5A3186C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72402" y="5264669"/>
            <a:ext cx="1729740" cy="1297305"/>
          </a:xfrm>
          <a:prstGeom prst="rect">
            <a:avLst/>
          </a:prstGeom>
        </p:spPr>
      </p:pic>
      <p:pic>
        <p:nvPicPr>
          <p:cNvPr id="27" name="image15.jpeg">
            <a:extLst>
              <a:ext uri="{FF2B5EF4-FFF2-40B4-BE49-F238E27FC236}">
                <a16:creationId xmlns:a16="http://schemas.microsoft.com/office/drawing/2014/main" id="{7252A5D3-158D-5F85-00D8-05F423D957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2346" y="2990614"/>
            <a:ext cx="1603491" cy="2137988"/>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DDF3AD19-9525-BA2B-5D3F-CE06174B9A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0527" y="8168640"/>
            <a:ext cx="1127715" cy="1503621"/>
          </a:xfrm>
          <a:prstGeom prst="rect">
            <a:avLst/>
          </a:prstGeom>
        </p:spPr>
      </p:pic>
    </p:spTree>
    <p:extLst>
      <p:ext uri="{BB962C8B-B14F-4D97-AF65-F5344CB8AC3E}">
        <p14:creationId xmlns:p14="http://schemas.microsoft.com/office/powerpoint/2010/main" val="3964301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B29BA-083A-1BA6-A7F3-FEF691A4D2D4}"/>
            </a:ext>
          </a:extLst>
        </p:cNvPr>
        <p:cNvGrpSpPr/>
        <p:nvPr/>
      </p:nvGrpSpPr>
      <p:grpSpPr>
        <a:xfrm>
          <a:off x="0" y="0"/>
          <a:ext cx="0" cy="0"/>
          <a:chOff x="0" y="0"/>
          <a:chExt cx="0" cy="0"/>
        </a:xfrm>
      </p:grpSpPr>
      <p:cxnSp>
        <p:nvCxnSpPr>
          <p:cNvPr id="11" name="AutoShape 12">
            <a:extLst>
              <a:ext uri="{FF2B5EF4-FFF2-40B4-BE49-F238E27FC236}">
                <a16:creationId xmlns:a16="http://schemas.microsoft.com/office/drawing/2014/main" id="{AD8F06DE-F490-2830-0727-3404EEA94847}"/>
              </a:ext>
            </a:extLst>
          </p:cNvPr>
          <p:cNvCxnSpPr>
            <a:cxnSpLocks noChangeShapeType="1"/>
          </p:cNvCxnSpPr>
          <p:nvPr/>
        </p:nvCxnSpPr>
        <p:spPr bwMode="auto">
          <a:xfrm>
            <a:off x="204512" y="1922082"/>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pic>
        <p:nvPicPr>
          <p:cNvPr id="4" name="Picture 3">
            <a:extLst>
              <a:ext uri="{FF2B5EF4-FFF2-40B4-BE49-F238E27FC236}">
                <a16:creationId xmlns:a16="http://schemas.microsoft.com/office/drawing/2014/main" id="{DCEB6EBE-37F5-B919-E991-BD8F54B58D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037" y="355843"/>
            <a:ext cx="3630169" cy="392288"/>
          </a:xfrm>
          <a:prstGeom prst="rect">
            <a:avLst/>
          </a:prstGeom>
        </p:spPr>
      </p:pic>
      <p:sp>
        <p:nvSpPr>
          <p:cNvPr id="5" name="Text Box 43">
            <a:extLst>
              <a:ext uri="{FF2B5EF4-FFF2-40B4-BE49-F238E27FC236}">
                <a16:creationId xmlns:a16="http://schemas.microsoft.com/office/drawing/2014/main" id="{F5F1190A-B833-3FBA-5E7E-49DBD229127F}"/>
              </a:ext>
            </a:extLst>
          </p:cNvPr>
          <p:cNvSpPr txBox="1"/>
          <p:nvPr/>
        </p:nvSpPr>
        <p:spPr>
          <a:xfrm>
            <a:off x="316900" y="991100"/>
            <a:ext cx="4121672" cy="904708"/>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spcAft>
                <a:spcPts val="800"/>
              </a:spcAft>
            </a:pPr>
            <a:r>
              <a:rPr lang="en-GB" sz="1100" b="0" i="0" dirty="0">
                <a:effectLst/>
                <a:latin typeface="Nunito Sans" pitchFamily="2" charset="0"/>
              </a:rPr>
              <a:t>Explorers are a go-getting group of young people aged 14 to 18. Together, they make up the fifth section of the Scouts. Week in and week out, they gather in groups called Units to try new things, make new friends and conquer the small task of changing the world.</a:t>
            </a:r>
          </a:p>
          <a:p>
            <a:pPr algn="l">
              <a:spcAft>
                <a:spcPts val="800"/>
              </a:spcAft>
            </a:pPr>
            <a:endParaRPr lang="en-GB" sz="1100" b="0" i="0" dirty="0">
              <a:effectLst/>
              <a:latin typeface="Nunito Sans" pitchFamily="2" charset="0"/>
            </a:endParaRPr>
          </a:p>
        </p:txBody>
      </p:sp>
      <p:sp>
        <p:nvSpPr>
          <p:cNvPr id="6" name="Text Box 44">
            <a:extLst>
              <a:ext uri="{FF2B5EF4-FFF2-40B4-BE49-F238E27FC236}">
                <a16:creationId xmlns:a16="http://schemas.microsoft.com/office/drawing/2014/main" id="{E30B084E-BAC4-C694-6924-A6CF8258390F}"/>
              </a:ext>
            </a:extLst>
          </p:cNvPr>
          <p:cNvSpPr txBox="1"/>
          <p:nvPr/>
        </p:nvSpPr>
        <p:spPr>
          <a:xfrm>
            <a:off x="4974075" y="637327"/>
            <a:ext cx="1883925" cy="67056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GB" sz="2200" b="1" i="0" u="none" strike="noStrike" kern="0" cap="none" spc="-50" normalizeH="0" baseline="0" noProof="0" dirty="0">
                <a:ln>
                  <a:noFill/>
                </a:ln>
                <a:solidFill>
                  <a:srgbClr val="003982"/>
                </a:solidFill>
                <a:effectLst/>
                <a:uLnTx/>
                <a:uFillTx/>
                <a:latin typeface="Nunito Sans Black" pitchFamily="2" charset="0"/>
                <a:ea typeface="NunitoSans-Black"/>
                <a:cs typeface="NunitoSans-Black"/>
              </a:rPr>
              <a:t>Your </a:t>
            </a:r>
            <a:r>
              <a:rPr lang="en-GB" sz="2200" b="1" kern="0" spc="-50" dirty="0">
                <a:solidFill>
                  <a:srgbClr val="003982"/>
                </a:solidFill>
                <a:latin typeface="Nunito Sans Black" pitchFamily="2" charset="0"/>
                <a:ea typeface="NunitoSans-Black"/>
                <a:cs typeface="NunitoSans-Black"/>
              </a:rPr>
              <a:t>Explorer</a:t>
            </a:r>
            <a:r>
              <a:rPr kumimoji="0" lang="en-GB" sz="2200" b="1" i="0" u="none" strike="noStrike" kern="0" cap="none" spc="-50" normalizeH="0" baseline="0" noProof="0" dirty="0">
                <a:ln>
                  <a:noFill/>
                </a:ln>
                <a:solidFill>
                  <a:srgbClr val="003982"/>
                </a:solidFill>
                <a:effectLst/>
                <a:uLnTx/>
                <a:uFillTx/>
                <a:latin typeface="Nunito Sans Black" pitchFamily="2" charset="0"/>
                <a:ea typeface="NunitoSans-Black"/>
                <a:cs typeface="NunitoSans-Black"/>
              </a:rPr>
              <a:t> Leaders:</a:t>
            </a:r>
          </a:p>
        </p:txBody>
      </p:sp>
      <p:sp>
        <p:nvSpPr>
          <p:cNvPr id="7" name="Text Box 577989988">
            <a:extLst>
              <a:ext uri="{FF2B5EF4-FFF2-40B4-BE49-F238E27FC236}">
                <a16:creationId xmlns:a16="http://schemas.microsoft.com/office/drawing/2014/main" id="{60AE8CC1-7802-5897-DF52-DC58C7271BDB}"/>
              </a:ext>
            </a:extLst>
          </p:cNvPr>
          <p:cNvSpPr txBox="1"/>
          <p:nvPr/>
        </p:nvSpPr>
        <p:spPr>
          <a:xfrm>
            <a:off x="308325" y="2116831"/>
            <a:ext cx="4130242" cy="3998177"/>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r>
              <a:rPr lang="en-GB" sz="1100" b="1" i="0" u="none" strike="noStrike" dirty="0">
                <a:effectLst/>
                <a:latin typeface="Nunito Sans" pitchFamily="2" charset="0"/>
              </a:rPr>
              <a:t>Discover the world</a:t>
            </a:r>
          </a:p>
          <a:p>
            <a:pPr algn="l">
              <a:spcAft>
                <a:spcPts val="800"/>
              </a:spcAft>
            </a:pPr>
            <a:r>
              <a:rPr lang="en-GB" sz="1100" b="0" i="0" dirty="0">
                <a:effectLst/>
                <a:latin typeface="Nunito Sans" pitchFamily="2" charset="0"/>
              </a:rPr>
              <a:t>Being an Explorer is all about discovering the world on your own terms and making the most of what you have, wherever and whoever you are. Alongside your friends, you’ll master the skills that will make you feel stronger and happier in the long run, and try things you’d never get the chance to do at home or at school.</a:t>
            </a:r>
          </a:p>
          <a:p>
            <a:pPr algn="l">
              <a:spcAft>
                <a:spcPts val="800"/>
              </a:spcAft>
            </a:pPr>
            <a:r>
              <a:rPr lang="en-GB" sz="1100" b="0" i="0" dirty="0">
                <a:effectLst/>
                <a:latin typeface="Nunito Sans" pitchFamily="2" charset="0"/>
              </a:rPr>
              <a:t>Whether you’re hiking to faraway lands or building a robot in your local </a:t>
            </a:r>
            <a:r>
              <a:rPr lang="en-GB" sz="1100" dirty="0">
                <a:latin typeface="Nunito Sans" pitchFamily="2" charset="0"/>
              </a:rPr>
              <a:t>scout hut</a:t>
            </a:r>
            <a:r>
              <a:rPr lang="en-GB" sz="1100" b="0" i="0" dirty="0">
                <a:effectLst/>
                <a:latin typeface="Nunito Sans" pitchFamily="2" charset="0"/>
              </a:rPr>
              <a:t>, you’ll have the freedom to choose what you’d like to do and work together with adults to make it happen.</a:t>
            </a:r>
          </a:p>
          <a:p>
            <a:pPr algn="l"/>
            <a:r>
              <a:rPr lang="en-GB" sz="1100" b="1" i="0" u="none" strike="noStrike" dirty="0">
                <a:effectLst/>
                <a:latin typeface="Nunito Sans" pitchFamily="2" charset="0"/>
              </a:rPr>
              <a:t>Start small, but think big</a:t>
            </a:r>
          </a:p>
          <a:p>
            <a:pPr algn="l">
              <a:spcAft>
                <a:spcPts val="800"/>
              </a:spcAft>
            </a:pPr>
            <a:r>
              <a:rPr lang="en-GB" sz="1100" b="0" i="0" dirty="0">
                <a:effectLst/>
                <a:latin typeface="Nunito Sans" pitchFamily="2" charset="0"/>
              </a:rPr>
              <a:t>Explorers stand up for what they believe and make a difference on their own doorstops, confident in the knowledge that their daily actions add up.</a:t>
            </a:r>
          </a:p>
          <a:p>
            <a:pPr algn="l"/>
            <a:r>
              <a:rPr lang="en-GB" sz="1100" b="1" i="0" u="none" strike="noStrike" dirty="0">
                <a:effectLst/>
                <a:latin typeface="Nunito Sans" pitchFamily="2" charset="0"/>
              </a:rPr>
              <a:t>Seek out the answers to big questions</a:t>
            </a:r>
          </a:p>
          <a:p>
            <a:pPr algn="l">
              <a:spcAft>
                <a:spcPts val="800"/>
              </a:spcAft>
            </a:pPr>
            <a:r>
              <a:rPr lang="en-GB" sz="1100" b="0" i="0" dirty="0">
                <a:effectLst/>
                <a:latin typeface="Nunito Sans" pitchFamily="2" charset="0"/>
              </a:rPr>
              <a:t>Explorers seek out the answers to the big questions and to the smaller questions that don’t seem to matter but really should.</a:t>
            </a:r>
          </a:p>
          <a:p>
            <a:pPr algn="l">
              <a:spcAft>
                <a:spcPts val="800"/>
              </a:spcAft>
            </a:pPr>
            <a:r>
              <a:rPr lang="en-GB" sz="1100" b="0" i="0" dirty="0">
                <a:effectLst/>
                <a:latin typeface="Nunito Sans" pitchFamily="2" charset="0"/>
              </a:rPr>
              <a:t>Most importantly, they say “</a:t>
            </a:r>
            <a:r>
              <a:rPr lang="en-GB" sz="1100" dirty="0">
                <a:latin typeface="Nunito Sans" pitchFamily="2" charset="0"/>
              </a:rPr>
              <a:t>Y</a:t>
            </a:r>
            <a:r>
              <a:rPr lang="en-GB" sz="1100" b="0" i="0" dirty="0">
                <a:effectLst/>
                <a:latin typeface="Nunito Sans" pitchFamily="2" charset="0"/>
              </a:rPr>
              <a:t>es” more often than they say “No”</a:t>
            </a:r>
            <a:r>
              <a:rPr lang="en-GB" sz="1100" dirty="0">
                <a:latin typeface="Nunito Sans" pitchFamily="2" charset="0"/>
              </a:rPr>
              <a:t> </a:t>
            </a:r>
            <a:r>
              <a:rPr lang="en-GB" sz="1100" b="0" i="0" dirty="0">
                <a:effectLst/>
                <a:latin typeface="Nunito Sans" pitchFamily="2" charset="0"/>
              </a:rPr>
              <a:t>whether they’re signing up for their first major hike across Europe, writing their first line of code or accepting the last of the toasted marshmallows.</a:t>
            </a:r>
          </a:p>
        </p:txBody>
      </p:sp>
      <p:cxnSp>
        <p:nvCxnSpPr>
          <p:cNvPr id="10" name="AutoShape 12">
            <a:extLst>
              <a:ext uri="{FF2B5EF4-FFF2-40B4-BE49-F238E27FC236}">
                <a16:creationId xmlns:a16="http://schemas.microsoft.com/office/drawing/2014/main" id="{D6653013-EEF9-2796-C8BC-7F76CDD0E1B0}"/>
              </a:ext>
            </a:extLst>
          </p:cNvPr>
          <p:cNvCxnSpPr>
            <a:cxnSpLocks noChangeShapeType="1"/>
          </p:cNvCxnSpPr>
          <p:nvPr/>
        </p:nvCxnSpPr>
        <p:spPr bwMode="auto">
          <a:xfrm>
            <a:off x="243748" y="6041856"/>
            <a:ext cx="4006580"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13" name="Text Box 46">
            <a:extLst>
              <a:ext uri="{FF2B5EF4-FFF2-40B4-BE49-F238E27FC236}">
                <a16:creationId xmlns:a16="http://schemas.microsoft.com/office/drawing/2014/main" id="{C7E70513-5316-08C0-6C77-06328359B157}"/>
              </a:ext>
            </a:extLst>
          </p:cNvPr>
          <p:cNvSpPr txBox="1"/>
          <p:nvPr/>
        </p:nvSpPr>
        <p:spPr>
          <a:xfrm>
            <a:off x="316900" y="7580090"/>
            <a:ext cx="4391025" cy="32766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en-GB" sz="2200" b="1" i="0" u="none" strike="noStrike" kern="0" cap="none" spc="-50" normalizeH="0" noProof="0" dirty="0">
                <a:ln>
                  <a:noFill/>
                </a:ln>
                <a:solidFill>
                  <a:srgbClr val="003982"/>
                </a:solidFill>
                <a:effectLst/>
                <a:uLnTx/>
                <a:uFillTx/>
                <a:latin typeface="Nunito Sans Black" pitchFamily="2" charset="0"/>
                <a:ea typeface="NunitoSans-Black"/>
                <a:cs typeface="NunitoSans-Black"/>
              </a:rPr>
              <a:t>Highweek</a:t>
            </a:r>
            <a:r>
              <a:rPr kumimoji="0" lang="en-GB" sz="2200" b="1" i="0" u="none" strike="noStrike" kern="0" cap="none" spc="-50" normalizeH="0" baseline="0" noProof="0" dirty="0">
                <a:ln>
                  <a:noFill/>
                </a:ln>
                <a:solidFill>
                  <a:srgbClr val="003982"/>
                </a:solidFill>
                <a:effectLst/>
                <a:uLnTx/>
                <a:uFillTx/>
                <a:latin typeface="Nunito Sans Black" pitchFamily="2" charset="0"/>
                <a:ea typeface="NunitoSans-Black"/>
                <a:cs typeface="NunitoSans-Black"/>
              </a:rPr>
              <a:t> </a:t>
            </a:r>
            <a:r>
              <a:rPr lang="en-GB" sz="2200" b="1" kern="0" spc="-50" dirty="0">
                <a:solidFill>
                  <a:srgbClr val="003982"/>
                </a:solidFill>
                <a:latin typeface="Nunito Sans Black" pitchFamily="2" charset="0"/>
                <a:ea typeface="NunitoSans-Black"/>
                <a:cs typeface="NunitoSans-Black"/>
              </a:rPr>
              <a:t>Explorers</a:t>
            </a:r>
            <a:r>
              <a:rPr kumimoji="0" lang="en-GB" sz="2200" b="1" i="0" u="none" strike="noStrike" kern="0" cap="none" spc="-50" normalizeH="0" baseline="0" noProof="0" dirty="0">
                <a:ln>
                  <a:noFill/>
                </a:ln>
                <a:solidFill>
                  <a:srgbClr val="003982"/>
                </a:solidFill>
                <a:effectLst/>
                <a:uLnTx/>
                <a:uFillTx/>
                <a:latin typeface="Nunito Sans Black" pitchFamily="2" charset="0"/>
                <a:ea typeface="NunitoSans-Black"/>
                <a:cs typeface="NunitoSans-Black"/>
              </a:rPr>
              <a:t>:</a:t>
            </a:r>
          </a:p>
          <a:p>
            <a:pPr marL="0" marR="0" lvl="0" indent="0" defTabSz="914400" eaLnBrk="1" fontAlgn="auto" latinLnBrk="0" hangingPunct="1">
              <a:lnSpc>
                <a:spcPts val="2400"/>
              </a:lnSpc>
              <a:spcBef>
                <a:spcPts val="0"/>
              </a:spcBef>
              <a:spcAft>
                <a:spcPts val="0"/>
              </a:spcAft>
              <a:buClrTx/>
              <a:buSzTx/>
              <a:buFontTx/>
              <a:buNone/>
              <a:tabLst/>
              <a:defRPr/>
            </a:pPr>
            <a:r>
              <a:rPr kumimoji="0" lang="en-GB" sz="2200" b="1" i="0" u="none" strike="noStrike" kern="0" cap="none" spc="-50" normalizeH="0" baseline="0" noProof="0" dirty="0">
                <a:ln>
                  <a:noFill/>
                </a:ln>
                <a:solidFill>
                  <a:srgbClr val="003982"/>
                </a:solidFill>
                <a:effectLst/>
                <a:uLnTx/>
                <a:uFillTx/>
                <a:latin typeface="Nunito Sans Black" pitchFamily="2" charset="0"/>
                <a:ea typeface="NunitoSans-Black"/>
                <a:cs typeface="NunitoSans-Black"/>
              </a:rPr>
              <a:t> </a:t>
            </a:r>
          </a:p>
        </p:txBody>
      </p:sp>
      <p:sp>
        <p:nvSpPr>
          <p:cNvPr id="20" name="Text Box 1363416965">
            <a:extLst>
              <a:ext uri="{FF2B5EF4-FFF2-40B4-BE49-F238E27FC236}">
                <a16:creationId xmlns:a16="http://schemas.microsoft.com/office/drawing/2014/main" id="{4029B96F-7C9B-2A68-30A7-C5B143B82335}"/>
              </a:ext>
            </a:extLst>
          </p:cNvPr>
          <p:cNvSpPr txBox="1"/>
          <p:nvPr/>
        </p:nvSpPr>
        <p:spPr>
          <a:xfrm>
            <a:off x="308325" y="7970440"/>
            <a:ext cx="4130242" cy="148971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en-GB" sz="1100" spc="5" dirty="0">
                <a:effectLst/>
                <a:latin typeface="Nunito Sans" pitchFamily="2" charset="0"/>
                <a:ea typeface="Nunito Sans" pitchFamily="2" charset="0"/>
                <a:cs typeface="Nunito Sans" pitchFamily="2" charset="0"/>
              </a:rPr>
              <a:t>Meet every </a:t>
            </a:r>
            <a:r>
              <a:rPr lang="en-GB" sz="1100" spc="5" dirty="0">
                <a:latin typeface="Nunito Sans" pitchFamily="2" charset="0"/>
                <a:ea typeface="Nunito Sans" pitchFamily="2" charset="0"/>
                <a:cs typeface="Nunito Sans" pitchFamily="2" charset="0"/>
              </a:rPr>
              <a:t>Thursday</a:t>
            </a:r>
            <a:r>
              <a:rPr lang="en-GB" sz="1100" spc="5" dirty="0">
                <a:effectLst/>
                <a:latin typeface="Nunito Sans" pitchFamily="2" charset="0"/>
                <a:ea typeface="Nunito Sans" pitchFamily="2" charset="0"/>
                <a:cs typeface="Nunito Sans" pitchFamily="2" charset="0"/>
              </a:rPr>
              <a:t>, 19:00 to </a:t>
            </a:r>
            <a:r>
              <a:rPr lang="en-GB" sz="1100" spc="5" dirty="0">
                <a:latin typeface="Nunito Sans" pitchFamily="2" charset="0"/>
                <a:ea typeface="Nunito Sans" pitchFamily="2" charset="0"/>
                <a:cs typeface="Nunito Sans" pitchFamily="2" charset="0"/>
              </a:rPr>
              <a:t>21:00.</a:t>
            </a:r>
            <a:r>
              <a:rPr lang="en-GB" sz="1100" spc="5" dirty="0">
                <a:effectLst/>
                <a:latin typeface="Nunito Sans" pitchFamily="2" charset="0"/>
                <a:ea typeface="Nunito Sans" pitchFamily="2" charset="0"/>
                <a:cs typeface="Nunito Sans" pitchFamily="2" charset="0"/>
              </a:rPr>
              <a:t> </a:t>
            </a: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The Leaders at Highweek </a:t>
            </a:r>
            <a:r>
              <a:rPr lang="en-GB" sz="1100" spc="5" dirty="0">
                <a:latin typeface="Nunito Sans" pitchFamily="2" charset="0"/>
                <a:ea typeface="Nunito Sans" pitchFamily="2" charset="0"/>
                <a:cs typeface="Nunito Sans" pitchFamily="2" charset="0"/>
              </a:rPr>
              <a:t>Explorers</a:t>
            </a:r>
            <a:r>
              <a:rPr lang="en-GB" sz="1100" spc="5" dirty="0">
                <a:effectLst/>
                <a:latin typeface="Nunito Sans" pitchFamily="2" charset="0"/>
                <a:ea typeface="Nunito Sans" pitchFamily="2" charset="0"/>
                <a:cs typeface="Nunito Sans" pitchFamily="2" charset="0"/>
              </a:rPr>
              <a:t> simply use their own names and are led by </a:t>
            </a:r>
            <a:r>
              <a:rPr lang="en-GB" sz="1100" spc="5" dirty="0">
                <a:latin typeface="Nunito Sans" pitchFamily="2" charset="0"/>
                <a:ea typeface="Nunito Sans" pitchFamily="2" charset="0"/>
                <a:cs typeface="Nunito Sans" pitchFamily="2" charset="0"/>
              </a:rPr>
              <a:t>Anthony </a:t>
            </a:r>
            <a:r>
              <a:rPr lang="en-GB" sz="1100" spc="5" dirty="0">
                <a:effectLst/>
                <a:latin typeface="Nunito Sans" pitchFamily="2" charset="0"/>
                <a:ea typeface="Nunito Sans" pitchFamily="2" charset="0"/>
                <a:cs typeface="Nunito Sans" pitchFamily="2" charset="0"/>
              </a:rPr>
              <a:t>who has been a Leader at Highweek for over </a:t>
            </a:r>
            <a:r>
              <a:rPr lang="en-GB" sz="1100" spc="5" dirty="0">
                <a:latin typeface="Nunito Sans" pitchFamily="2" charset="0"/>
                <a:ea typeface="Nunito Sans" pitchFamily="2" charset="0"/>
                <a:cs typeface="Nunito Sans" pitchFamily="2" charset="0"/>
              </a:rPr>
              <a:t>5</a:t>
            </a:r>
            <a:r>
              <a:rPr lang="en-GB" sz="1100" spc="5" dirty="0">
                <a:effectLst/>
                <a:latin typeface="Nunito Sans" pitchFamily="2" charset="0"/>
                <a:ea typeface="Nunito Sans" pitchFamily="2" charset="0"/>
                <a:cs typeface="Nunito Sans" pitchFamily="2" charset="0"/>
              </a:rPr>
              <a:t> years. </a:t>
            </a: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Other Section Team Leaders at </a:t>
            </a:r>
            <a:r>
              <a:rPr lang="en-GB" sz="1100" spc="5" dirty="0">
                <a:latin typeface="Nunito Sans" pitchFamily="2" charset="0"/>
                <a:ea typeface="Nunito Sans" pitchFamily="2" charset="0"/>
                <a:cs typeface="Nunito Sans" pitchFamily="2" charset="0"/>
              </a:rPr>
              <a:t>Explorers</a:t>
            </a:r>
            <a:r>
              <a:rPr lang="en-GB" sz="1100" spc="5" dirty="0">
                <a:effectLst/>
                <a:latin typeface="Nunito Sans" pitchFamily="2" charset="0"/>
                <a:ea typeface="Nunito Sans" pitchFamily="2" charset="0"/>
                <a:cs typeface="Nunito Sans" pitchFamily="2" charset="0"/>
              </a:rPr>
              <a:t> are Jason &amp; Andy. A number of Explorers are Young Leaders at the other Sections</a:t>
            </a:r>
            <a:r>
              <a:rPr lang="en-GB" sz="1100" spc="5" dirty="0">
                <a:latin typeface="Nunito Sans" pitchFamily="2" charset="0"/>
                <a:ea typeface="Nunito Sans" pitchFamily="2" charset="0"/>
                <a:cs typeface="Nunito Sans" pitchFamily="2" charset="0"/>
              </a:rPr>
              <a:t>.</a:t>
            </a:r>
          </a:p>
          <a:p>
            <a:r>
              <a:rPr kumimoji="0" lang="en-GB" sz="1100" b="1"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Explorer Contact Details: </a:t>
            </a:r>
            <a:endParaRPr lang="en-GB" sz="900" spc="5" dirty="0">
              <a:solidFill>
                <a:prstClr val="black"/>
              </a:solidFill>
              <a:latin typeface="Nunito Sans" pitchFamily="2" charset="0"/>
              <a:ea typeface="Nunito Sans" pitchFamily="2" charset="0"/>
              <a:cs typeface="Nunito Sans" pitchFamily="2" charset="0"/>
            </a:endParaRPr>
          </a:p>
          <a:p>
            <a:r>
              <a:rPr kumimoji="0" lang="en-GB" sz="11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rPr>
              <a:t>Anthony’s Email: </a:t>
            </a:r>
            <a:r>
              <a:rPr kumimoji="0" lang="en-GB" sz="1100" b="0" i="0" u="none" strike="noStrike" kern="1200" cap="none" spc="5" normalizeH="0" baseline="0" noProof="0" dirty="0" err="1">
                <a:ln>
                  <a:noFill/>
                </a:ln>
                <a:solidFill>
                  <a:prstClr val="black"/>
                </a:solidFill>
                <a:effectLst/>
                <a:uLnTx/>
                <a:uFillTx/>
                <a:latin typeface="Nunito Sans" pitchFamily="2" charset="0"/>
                <a:ea typeface="Nunito Sans" pitchFamily="2" charset="0"/>
                <a:cs typeface="Nunito Sans" pitchFamily="2" charset="0"/>
              </a:rPr>
              <a:t>anthonyscagell@hotmail.co.uk</a:t>
            </a:r>
            <a:endParaRPr kumimoji="0" lang="en-GB" sz="900" b="0" i="0" u="none" strike="noStrike" kern="1200" cap="none" spc="5" normalizeH="0" baseline="0" noProof="0" dirty="0">
              <a:ln>
                <a:noFill/>
              </a:ln>
              <a:solidFill>
                <a:prstClr val="black"/>
              </a:solidFill>
              <a:effectLst/>
              <a:uLnTx/>
              <a:uFillTx/>
              <a:latin typeface="Nunito Sans" pitchFamily="2" charset="0"/>
              <a:ea typeface="Nunito Sans" pitchFamily="2" charset="0"/>
              <a:cs typeface="Nunito Sans" pitchFamily="2" charset="0"/>
            </a:endParaRPr>
          </a:p>
          <a:p>
            <a:pPr>
              <a:spcAft>
                <a:spcPts val="800"/>
              </a:spcAft>
            </a:pPr>
            <a:endParaRPr lang="en-GB" sz="900" spc="5" dirty="0">
              <a:effectLst/>
              <a:latin typeface="Nunito Sans" pitchFamily="2" charset="0"/>
              <a:ea typeface="Nunito Sans" pitchFamily="2" charset="0"/>
              <a:cs typeface="Nunito Sans" pitchFamily="2" charset="0"/>
            </a:endParaRPr>
          </a:p>
          <a:p>
            <a:pPr>
              <a:spcAft>
                <a:spcPts val="800"/>
              </a:spcAft>
            </a:pPr>
            <a:r>
              <a:rPr lang="en-GB" sz="1100" spc="5" dirty="0">
                <a:effectLst/>
                <a:latin typeface="Nunito Sans" pitchFamily="2" charset="0"/>
                <a:ea typeface="Nunito Sans" pitchFamily="2" charset="0"/>
                <a:cs typeface="Nunito Sans" pitchFamily="2" charset="0"/>
              </a:rPr>
              <a:t> </a:t>
            </a:r>
            <a:endParaRPr lang="en-GB" sz="900" spc="5" dirty="0">
              <a:effectLst/>
              <a:latin typeface="Nunito Sans" pitchFamily="2" charset="0"/>
              <a:ea typeface="Nunito Sans" pitchFamily="2" charset="0"/>
              <a:cs typeface="Nunito Sans" pitchFamily="2" charset="0"/>
            </a:endParaRPr>
          </a:p>
        </p:txBody>
      </p:sp>
      <p:cxnSp>
        <p:nvCxnSpPr>
          <p:cNvPr id="22" name="Straight Connector 21">
            <a:extLst>
              <a:ext uri="{FF2B5EF4-FFF2-40B4-BE49-F238E27FC236}">
                <a16:creationId xmlns:a16="http://schemas.microsoft.com/office/drawing/2014/main" id="{431DF1EF-F72B-68AD-56A6-F80CBE5F6134}"/>
              </a:ext>
            </a:extLst>
          </p:cNvPr>
          <p:cNvCxnSpPr>
            <a:cxnSpLocks/>
          </p:cNvCxnSpPr>
          <p:nvPr/>
        </p:nvCxnSpPr>
        <p:spPr>
          <a:xfrm>
            <a:off x="4678997" y="681631"/>
            <a:ext cx="0" cy="9082995"/>
          </a:xfrm>
          <a:prstGeom prst="line">
            <a:avLst/>
          </a:prstGeom>
          <a:noFill/>
          <a:ln w="9525" cap="flat" cmpd="sng" algn="ctr">
            <a:solidFill>
              <a:srgbClr val="000000">
                <a:shade val="95000"/>
                <a:satMod val="105000"/>
              </a:srgbClr>
            </a:solidFill>
            <a:prstDash val="solid"/>
          </a:ln>
          <a:effectLst/>
        </p:spPr>
      </p:cxnSp>
      <p:pic>
        <p:nvPicPr>
          <p:cNvPr id="24" name="image15.jpeg">
            <a:extLst>
              <a:ext uri="{FF2B5EF4-FFF2-40B4-BE49-F238E27FC236}">
                <a16:creationId xmlns:a16="http://schemas.microsoft.com/office/drawing/2014/main" id="{7B475786-CF14-333E-93CB-EEF8439631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39883" y="1423900"/>
            <a:ext cx="1697863" cy="2263818"/>
          </a:xfrm>
          <a:prstGeom prst="rect">
            <a:avLst/>
          </a:prstGeom>
        </p:spPr>
      </p:pic>
      <p:pic>
        <p:nvPicPr>
          <p:cNvPr id="25" name="image15.jpeg">
            <a:extLst>
              <a:ext uri="{FF2B5EF4-FFF2-40B4-BE49-F238E27FC236}">
                <a16:creationId xmlns:a16="http://schemas.microsoft.com/office/drawing/2014/main" id="{ACB882B9-732E-88BE-E6FB-27EFEE7E65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39888" y="3851197"/>
            <a:ext cx="1697858" cy="2263811"/>
          </a:xfrm>
          <a:prstGeom prst="rect">
            <a:avLst/>
          </a:prstGeom>
        </p:spPr>
      </p:pic>
      <p:pic>
        <p:nvPicPr>
          <p:cNvPr id="27" name="image15.jpeg">
            <a:extLst>
              <a:ext uri="{FF2B5EF4-FFF2-40B4-BE49-F238E27FC236}">
                <a16:creationId xmlns:a16="http://schemas.microsoft.com/office/drawing/2014/main" id="{AF466865-4708-3FD6-DA67-A20BDC8BB6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48350" y="6278487"/>
            <a:ext cx="1697858" cy="2263810"/>
          </a:xfrm>
          <a:prstGeom prst="rect">
            <a:avLst/>
          </a:prstGeom>
        </p:spPr>
      </p:pic>
      <p:sp>
        <p:nvSpPr>
          <p:cNvPr id="8" name="Text Box 1948258537">
            <a:extLst>
              <a:ext uri="{FF2B5EF4-FFF2-40B4-BE49-F238E27FC236}">
                <a16:creationId xmlns:a16="http://schemas.microsoft.com/office/drawing/2014/main" id="{383F7255-7B44-7533-40D0-5223FDC14D55}"/>
              </a:ext>
            </a:extLst>
          </p:cNvPr>
          <p:cNvSpPr txBox="1"/>
          <p:nvPr/>
        </p:nvSpPr>
        <p:spPr>
          <a:xfrm>
            <a:off x="316900" y="6238845"/>
            <a:ext cx="4121667" cy="572128"/>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nSpc>
                <a:spcPts val="1200"/>
              </a:lnSpc>
            </a:pPr>
            <a:r>
              <a:rPr lang="en-GB" sz="1100" b="1" spc="5" dirty="0">
                <a:latin typeface="Nunito Sans" pitchFamily="2" charset="0"/>
                <a:ea typeface="Nunito Sans" pitchFamily="2" charset="0"/>
                <a:cs typeface="Nunito Sans" pitchFamily="2" charset="0"/>
              </a:rPr>
              <a:t>Young Leader Scheme</a:t>
            </a:r>
            <a:r>
              <a:rPr lang="en-GB" sz="1100" b="1" spc="5" dirty="0">
                <a:effectLst/>
                <a:latin typeface="Nunito Sans" pitchFamily="2" charset="0"/>
                <a:ea typeface="Nunito Sans" pitchFamily="2" charset="0"/>
                <a:cs typeface="Nunito Sans" pitchFamily="2" charset="0"/>
              </a:rPr>
              <a:t>: </a:t>
            </a:r>
            <a:endParaRPr lang="en-GB" sz="900" spc="5" dirty="0">
              <a:effectLst/>
              <a:latin typeface="Nunito Sans" pitchFamily="2" charset="0"/>
              <a:ea typeface="Nunito Sans" pitchFamily="2" charset="0"/>
              <a:cs typeface="Nunito Sans" pitchFamily="2" charset="0"/>
            </a:endParaRPr>
          </a:p>
          <a:p>
            <a:r>
              <a:rPr lang="en-GB" sz="1100" spc="5" dirty="0">
                <a:latin typeface="Nunito Sans" pitchFamily="2" charset="0"/>
                <a:ea typeface="Nunito Sans" pitchFamily="2" charset="0"/>
                <a:cs typeface="Nunito Sans" pitchFamily="2" charset="0"/>
              </a:rPr>
              <a:t>Explorers are also able to take part in the Young Leader scheme and volunteer as a young leader in another section. This not only provides a chance to learn new skills and build confidence, but there is also a recognised Young Leader award scheme to work towards. Many of Highweek’s Explorers have chosen to become Young Leaders with us. </a:t>
            </a:r>
            <a:endParaRPr lang="en-GB" sz="900" spc="5" dirty="0">
              <a:effectLst/>
              <a:latin typeface="Nunito Sans" pitchFamily="2" charset="0"/>
              <a:ea typeface="Nunito Sans" pitchFamily="2" charset="0"/>
              <a:cs typeface="Nunito Sans" pitchFamily="2" charset="0"/>
            </a:endParaRPr>
          </a:p>
          <a:p>
            <a:pPr>
              <a:lnSpc>
                <a:spcPts val="1200"/>
              </a:lnSpc>
            </a:pPr>
            <a:r>
              <a:rPr lang="en-GB" sz="1100" spc="5" dirty="0">
                <a:effectLst/>
                <a:latin typeface="Nunito Sans" pitchFamily="2" charset="0"/>
                <a:ea typeface="Nunito Sans" pitchFamily="2" charset="0"/>
                <a:cs typeface="Nunito Sans" pitchFamily="2" charset="0"/>
              </a:rPr>
              <a:t> </a:t>
            </a:r>
            <a:endParaRPr lang="en-GB" sz="900" spc="5" dirty="0">
              <a:effectLst/>
              <a:latin typeface="Nunito Sans" pitchFamily="2" charset="0"/>
              <a:ea typeface="Nunito Sans" pitchFamily="2" charset="0"/>
              <a:cs typeface="Nunito Sans" pitchFamily="2" charset="0"/>
            </a:endParaRPr>
          </a:p>
        </p:txBody>
      </p:sp>
    </p:spTree>
    <p:extLst>
      <p:ext uri="{BB962C8B-B14F-4D97-AF65-F5344CB8AC3E}">
        <p14:creationId xmlns:p14="http://schemas.microsoft.com/office/powerpoint/2010/main" val="240998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4B7E9-5FD9-7D38-3464-750730EC9D1D}"/>
            </a:ext>
          </a:extLst>
        </p:cNvPr>
        <p:cNvGrpSpPr/>
        <p:nvPr/>
      </p:nvGrpSpPr>
      <p:grpSpPr>
        <a:xfrm>
          <a:off x="0" y="0"/>
          <a:ext cx="0" cy="0"/>
          <a:chOff x="0" y="0"/>
          <a:chExt cx="0" cy="0"/>
        </a:xfrm>
      </p:grpSpPr>
      <p:sp>
        <p:nvSpPr>
          <p:cNvPr id="5" name="Text Box 43">
            <a:extLst>
              <a:ext uri="{FF2B5EF4-FFF2-40B4-BE49-F238E27FC236}">
                <a16:creationId xmlns:a16="http://schemas.microsoft.com/office/drawing/2014/main" id="{AFD8A7D7-3959-5ED3-8582-D129E1FA0D1B}"/>
              </a:ext>
            </a:extLst>
          </p:cNvPr>
          <p:cNvSpPr txBox="1"/>
          <p:nvPr/>
        </p:nvSpPr>
        <p:spPr>
          <a:xfrm>
            <a:off x="223135" y="943981"/>
            <a:ext cx="6276604" cy="803249"/>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r>
              <a:rPr lang="en-GB" sz="1100" dirty="0"/>
              <a:t>Each section has its own uniform, although the activity trousers are common to all sections as is the Group Scarf with a woggle. Both a scarf and first woggle will be presented on investiture (making their promise) – our Scarf is a red one. Specific activities, such as camping or hiking, will have additional requirements. You will be notified of these in good time by your Section Team Leader.</a:t>
            </a:r>
          </a:p>
          <a:p>
            <a:pPr algn="l"/>
            <a:endParaRPr lang="en-GB" sz="1100" b="0" i="0" dirty="0">
              <a:effectLst/>
              <a:latin typeface="Nunito Sans" pitchFamily="2" charset="0"/>
            </a:endParaRPr>
          </a:p>
          <a:p>
            <a:pPr algn="l"/>
            <a:r>
              <a:rPr lang="en-GB" sz="1100" dirty="0">
                <a:latin typeface="Nunito Sans" pitchFamily="2" charset="0"/>
              </a:rPr>
              <a:t>We advise that Scouts have their names on every piece of their uniform!</a:t>
            </a:r>
            <a:endParaRPr lang="en-GB" sz="1100" b="0" i="0" dirty="0">
              <a:effectLst/>
              <a:latin typeface="Nunito Sans" pitchFamily="2" charset="0"/>
            </a:endParaRPr>
          </a:p>
        </p:txBody>
      </p:sp>
      <p:cxnSp>
        <p:nvCxnSpPr>
          <p:cNvPr id="10" name="AutoShape 12">
            <a:extLst>
              <a:ext uri="{FF2B5EF4-FFF2-40B4-BE49-F238E27FC236}">
                <a16:creationId xmlns:a16="http://schemas.microsoft.com/office/drawing/2014/main" id="{60FAE0C9-323C-94C4-B988-4355B94F568A}"/>
              </a:ext>
            </a:extLst>
          </p:cNvPr>
          <p:cNvCxnSpPr>
            <a:cxnSpLocks noChangeShapeType="1"/>
          </p:cNvCxnSpPr>
          <p:nvPr/>
        </p:nvCxnSpPr>
        <p:spPr bwMode="auto">
          <a:xfrm>
            <a:off x="212245" y="6086214"/>
            <a:ext cx="6381507"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4053C537-8D81-529F-9305-0D4594E30567}"/>
              </a:ext>
            </a:extLst>
          </p:cNvPr>
          <p:cNvCxnSpPr>
            <a:cxnSpLocks/>
          </p:cNvCxnSpPr>
          <p:nvPr/>
        </p:nvCxnSpPr>
        <p:spPr>
          <a:xfrm>
            <a:off x="3429000" y="2133396"/>
            <a:ext cx="0" cy="7192155"/>
          </a:xfrm>
          <a:prstGeom prst="line">
            <a:avLst/>
          </a:prstGeom>
          <a:noFill/>
          <a:ln w="9525" cap="flat" cmpd="sng" algn="ctr">
            <a:solidFill>
              <a:srgbClr val="000000">
                <a:shade val="95000"/>
                <a:satMod val="105000"/>
              </a:srgbClr>
            </a:solidFill>
            <a:prstDash val="solid"/>
          </a:ln>
          <a:effectLst/>
        </p:spPr>
      </p:cxnSp>
      <p:sp>
        <p:nvSpPr>
          <p:cNvPr id="2" name="Text Box 709676410">
            <a:extLst>
              <a:ext uri="{FF2B5EF4-FFF2-40B4-BE49-F238E27FC236}">
                <a16:creationId xmlns:a16="http://schemas.microsoft.com/office/drawing/2014/main" id="{722DEF24-C98D-FD7E-4929-FA88467A5D60}"/>
              </a:ext>
            </a:extLst>
          </p:cNvPr>
          <p:cNvSpPr txBox="1"/>
          <p:nvPr/>
        </p:nvSpPr>
        <p:spPr>
          <a:xfrm>
            <a:off x="223135" y="379297"/>
            <a:ext cx="4541520" cy="39560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nSpc>
                <a:spcPts val="2400"/>
              </a:lnSpc>
            </a:pPr>
            <a:r>
              <a:rPr lang="en-GB" sz="2200" b="1" spc="-50" dirty="0">
                <a:solidFill>
                  <a:srgbClr val="7414DC"/>
                </a:solidFill>
                <a:latin typeface="Nunito Sans Black" pitchFamily="2" charset="0"/>
                <a:ea typeface="NunitoSans-Black"/>
                <a:cs typeface="NunitoSans-Black"/>
              </a:rPr>
              <a:t>Badges &amp; Uniform</a:t>
            </a:r>
            <a:endParaRPr lang="en-GB" sz="2200" b="1" spc="-50" dirty="0">
              <a:solidFill>
                <a:srgbClr val="7414DC"/>
              </a:solidFill>
              <a:effectLst/>
              <a:latin typeface="Nunito Sans Black" pitchFamily="2" charset="0"/>
              <a:ea typeface="NunitoSans-Black"/>
              <a:cs typeface="NunitoSans-Black"/>
            </a:endParaRPr>
          </a:p>
        </p:txBody>
      </p:sp>
      <p:pic>
        <p:nvPicPr>
          <p:cNvPr id="12" name="Picture 11">
            <a:extLst>
              <a:ext uri="{FF2B5EF4-FFF2-40B4-BE49-F238E27FC236}">
                <a16:creationId xmlns:a16="http://schemas.microsoft.com/office/drawing/2014/main" id="{9F789673-96DD-B926-828C-29E9D96CCF6A}"/>
              </a:ext>
            </a:extLst>
          </p:cNvPr>
          <p:cNvPicPr>
            <a:picLocks noChangeAspect="1"/>
          </p:cNvPicPr>
          <p:nvPr/>
        </p:nvPicPr>
        <p:blipFill>
          <a:blip r:embed="rId2"/>
          <a:stretch>
            <a:fillRect/>
          </a:stretch>
        </p:blipFill>
        <p:spPr>
          <a:xfrm>
            <a:off x="222996" y="3682191"/>
            <a:ext cx="3180179" cy="2057763"/>
          </a:xfrm>
          <a:prstGeom prst="rect">
            <a:avLst/>
          </a:prstGeom>
        </p:spPr>
      </p:pic>
      <p:sp>
        <p:nvSpPr>
          <p:cNvPr id="14" name="Text Box 43">
            <a:extLst>
              <a:ext uri="{FF2B5EF4-FFF2-40B4-BE49-F238E27FC236}">
                <a16:creationId xmlns:a16="http://schemas.microsoft.com/office/drawing/2014/main" id="{D665DC38-43BA-B8D1-737F-FEE287DA43F7}"/>
              </a:ext>
            </a:extLst>
          </p:cNvPr>
          <p:cNvSpPr txBox="1"/>
          <p:nvPr/>
        </p:nvSpPr>
        <p:spPr>
          <a:xfrm>
            <a:off x="223135" y="2247148"/>
            <a:ext cx="3143520" cy="1435043"/>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r>
              <a:rPr lang="en-GB" sz="1100" b="1" dirty="0">
                <a:solidFill>
                  <a:srgbClr val="006DDF"/>
                </a:solidFill>
                <a:latin typeface="Nunito Sans Black" pitchFamily="2" charset="77"/>
              </a:rPr>
              <a:t>Beavers </a:t>
            </a:r>
          </a:p>
          <a:p>
            <a:pPr algn="l"/>
            <a:endParaRPr lang="en-GB" sz="1100" dirty="0">
              <a:latin typeface="Nunito Sans" pitchFamily="2" charset="77"/>
            </a:endParaRPr>
          </a:p>
          <a:p>
            <a:pPr algn="l"/>
            <a:r>
              <a:rPr lang="en-GB" sz="1100" dirty="0">
                <a:latin typeface="Nunito Sans" pitchFamily="2" charset="77"/>
              </a:rPr>
              <a:t>Beaver Scout uniform consists of the following items :</a:t>
            </a:r>
          </a:p>
          <a:p>
            <a:pPr marL="171450" indent="-171450" algn="l">
              <a:buFont typeface="Arial" panose="020B0604020202020204" pitchFamily="34" charset="0"/>
              <a:buChar char="•"/>
            </a:pPr>
            <a:r>
              <a:rPr lang="en-GB" sz="1100" dirty="0">
                <a:latin typeface="Nunito Sans" pitchFamily="2" charset="77"/>
              </a:rPr>
              <a:t>A Beaver Scout jumper </a:t>
            </a:r>
          </a:p>
          <a:p>
            <a:pPr marL="171450" indent="-171450" algn="l">
              <a:buFont typeface="Arial" panose="020B0604020202020204" pitchFamily="34" charset="0"/>
              <a:buChar char="•"/>
            </a:pPr>
            <a:r>
              <a:rPr lang="en-GB" sz="1100" dirty="0">
                <a:latin typeface="Nunito Sans" pitchFamily="2" charset="77"/>
              </a:rPr>
              <a:t>Scout activity trousers </a:t>
            </a:r>
          </a:p>
          <a:p>
            <a:pPr marL="171450" indent="-171450" algn="l">
              <a:buFont typeface="Arial" panose="020B0604020202020204" pitchFamily="34" charset="0"/>
              <a:buChar char="•"/>
            </a:pPr>
            <a:r>
              <a:rPr lang="en-GB" sz="1100" dirty="0">
                <a:latin typeface="Nunito Sans" pitchFamily="2" charset="77"/>
              </a:rPr>
              <a:t>A Beavers scout polo </a:t>
            </a:r>
          </a:p>
          <a:p>
            <a:pPr marL="171450" indent="-171450" algn="l">
              <a:buFont typeface="Arial" panose="020B0604020202020204" pitchFamily="34" charset="0"/>
              <a:buChar char="•"/>
            </a:pPr>
            <a:r>
              <a:rPr lang="en-GB" sz="1100" dirty="0">
                <a:latin typeface="Nunito Sans" pitchFamily="2" charset="77"/>
              </a:rPr>
              <a:t>Group scarf with a woggle</a:t>
            </a:r>
            <a:endParaRPr lang="en-GB" sz="1100" b="0" i="0" dirty="0">
              <a:effectLst/>
              <a:latin typeface="Nunito Sans" pitchFamily="2" charset="77"/>
            </a:endParaRPr>
          </a:p>
        </p:txBody>
      </p:sp>
      <p:pic>
        <p:nvPicPr>
          <p:cNvPr id="16" name="Picture 15">
            <a:extLst>
              <a:ext uri="{FF2B5EF4-FFF2-40B4-BE49-F238E27FC236}">
                <a16:creationId xmlns:a16="http://schemas.microsoft.com/office/drawing/2014/main" id="{1B892338-505C-5796-D81F-81A9B5B63531}"/>
              </a:ext>
            </a:extLst>
          </p:cNvPr>
          <p:cNvPicPr>
            <a:picLocks noChangeAspect="1"/>
          </p:cNvPicPr>
          <p:nvPr/>
        </p:nvPicPr>
        <p:blipFill>
          <a:blip r:embed="rId3"/>
          <a:stretch>
            <a:fillRect/>
          </a:stretch>
        </p:blipFill>
        <p:spPr>
          <a:xfrm>
            <a:off x="3516899" y="3440820"/>
            <a:ext cx="3118104" cy="2259226"/>
          </a:xfrm>
          <a:prstGeom prst="rect">
            <a:avLst/>
          </a:prstGeom>
        </p:spPr>
      </p:pic>
      <p:sp>
        <p:nvSpPr>
          <p:cNvPr id="17" name="Text Box 43">
            <a:extLst>
              <a:ext uri="{FF2B5EF4-FFF2-40B4-BE49-F238E27FC236}">
                <a16:creationId xmlns:a16="http://schemas.microsoft.com/office/drawing/2014/main" id="{B29BBA88-DA4C-3684-E6F8-5A47A0475418}"/>
              </a:ext>
            </a:extLst>
          </p:cNvPr>
          <p:cNvSpPr txBox="1"/>
          <p:nvPr/>
        </p:nvSpPr>
        <p:spPr>
          <a:xfrm>
            <a:off x="3588406" y="2247148"/>
            <a:ext cx="3046460" cy="1435043"/>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r>
              <a:rPr lang="en-GB" sz="1100" b="1" dirty="0">
                <a:solidFill>
                  <a:srgbClr val="25B755"/>
                </a:solidFill>
                <a:latin typeface="Nunito Sans Black" pitchFamily="2" charset="77"/>
              </a:rPr>
              <a:t>Cubs</a:t>
            </a:r>
          </a:p>
          <a:p>
            <a:pPr algn="l"/>
            <a:endParaRPr lang="en-GB" sz="1100" dirty="0">
              <a:latin typeface="Nunito Sans" pitchFamily="2" charset="77"/>
            </a:endParaRPr>
          </a:p>
          <a:p>
            <a:pPr algn="l"/>
            <a:r>
              <a:rPr lang="en-GB" sz="1100" dirty="0">
                <a:latin typeface="Nunito Sans" pitchFamily="2" charset="77"/>
              </a:rPr>
              <a:t>Cub Scout uniform consists of the following items :</a:t>
            </a:r>
          </a:p>
          <a:p>
            <a:pPr marL="171450" indent="-171450" algn="l">
              <a:buFont typeface="Arial" panose="020B0604020202020204" pitchFamily="34" charset="0"/>
              <a:buChar char="•"/>
            </a:pPr>
            <a:r>
              <a:rPr lang="en-GB" sz="1100" dirty="0">
                <a:latin typeface="Nunito Sans" pitchFamily="2" charset="77"/>
              </a:rPr>
              <a:t>Green polo shirt</a:t>
            </a:r>
          </a:p>
          <a:p>
            <a:pPr marL="171450" indent="-171450">
              <a:buFont typeface="Arial" panose="020B0604020202020204" pitchFamily="34" charset="0"/>
              <a:buChar char="•"/>
            </a:pPr>
            <a:r>
              <a:rPr lang="en-GB" sz="1100" dirty="0">
                <a:latin typeface="Nunito Sans" pitchFamily="2" charset="77"/>
              </a:rPr>
              <a:t>Scout activity trousers </a:t>
            </a:r>
          </a:p>
          <a:p>
            <a:pPr marL="171450" indent="-171450" algn="l">
              <a:buFont typeface="Arial" panose="020B0604020202020204" pitchFamily="34" charset="0"/>
              <a:buChar char="•"/>
            </a:pPr>
            <a:r>
              <a:rPr lang="en-GB" sz="1100" dirty="0">
                <a:latin typeface="Nunito Sans" pitchFamily="2" charset="77"/>
              </a:rPr>
              <a:t>Green sweatshirt </a:t>
            </a:r>
          </a:p>
          <a:p>
            <a:pPr marL="171450" indent="-171450" algn="l">
              <a:buFont typeface="Arial" panose="020B0604020202020204" pitchFamily="34" charset="0"/>
              <a:buChar char="•"/>
            </a:pPr>
            <a:r>
              <a:rPr lang="en-GB" sz="1100" dirty="0">
                <a:latin typeface="Nunito Sans" pitchFamily="2" charset="77"/>
              </a:rPr>
              <a:t>Group scarf with a woggle</a:t>
            </a:r>
            <a:endParaRPr lang="en-GB" sz="1100" b="0" i="0" dirty="0">
              <a:effectLst/>
              <a:latin typeface="Nunito Sans" pitchFamily="2" charset="77"/>
            </a:endParaRPr>
          </a:p>
        </p:txBody>
      </p:sp>
      <p:pic>
        <p:nvPicPr>
          <p:cNvPr id="19" name="Picture 18">
            <a:extLst>
              <a:ext uri="{FF2B5EF4-FFF2-40B4-BE49-F238E27FC236}">
                <a16:creationId xmlns:a16="http://schemas.microsoft.com/office/drawing/2014/main" id="{E561C203-9FCF-C250-014E-AF01152DB8EF}"/>
              </a:ext>
            </a:extLst>
          </p:cNvPr>
          <p:cNvPicPr>
            <a:picLocks noChangeAspect="1"/>
          </p:cNvPicPr>
          <p:nvPr/>
        </p:nvPicPr>
        <p:blipFill>
          <a:blip r:embed="rId4"/>
          <a:stretch>
            <a:fillRect/>
          </a:stretch>
        </p:blipFill>
        <p:spPr>
          <a:xfrm>
            <a:off x="150988" y="7457145"/>
            <a:ext cx="3190113" cy="1847912"/>
          </a:xfrm>
          <a:prstGeom prst="rect">
            <a:avLst/>
          </a:prstGeom>
        </p:spPr>
      </p:pic>
      <p:sp>
        <p:nvSpPr>
          <p:cNvPr id="23" name="Text Box 43">
            <a:extLst>
              <a:ext uri="{FF2B5EF4-FFF2-40B4-BE49-F238E27FC236}">
                <a16:creationId xmlns:a16="http://schemas.microsoft.com/office/drawing/2014/main" id="{48C62665-66AF-8EEA-D16F-907ECBB7A8C1}"/>
              </a:ext>
            </a:extLst>
          </p:cNvPr>
          <p:cNvSpPr txBox="1"/>
          <p:nvPr/>
        </p:nvSpPr>
        <p:spPr>
          <a:xfrm>
            <a:off x="248821" y="6243164"/>
            <a:ext cx="3180179" cy="1435043"/>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r>
              <a:rPr lang="en-GB" sz="1100" b="1" dirty="0">
                <a:solidFill>
                  <a:srgbClr val="205B41"/>
                </a:solidFill>
                <a:latin typeface="Nunito Sans Black" pitchFamily="2" charset="77"/>
              </a:rPr>
              <a:t>Scouts</a:t>
            </a:r>
          </a:p>
          <a:p>
            <a:pPr algn="l"/>
            <a:endParaRPr lang="en-GB" sz="1100" dirty="0">
              <a:latin typeface="Nunito Sans" pitchFamily="2" charset="77"/>
            </a:endParaRPr>
          </a:p>
          <a:p>
            <a:pPr algn="l"/>
            <a:r>
              <a:rPr lang="en-GB" sz="1100" dirty="0">
                <a:latin typeface="Nunito Sans" pitchFamily="2" charset="77"/>
              </a:rPr>
              <a:t>Scout uniform consists of the following items: </a:t>
            </a:r>
          </a:p>
          <a:p>
            <a:pPr marL="171450" indent="-171450" algn="l">
              <a:buFont typeface="Arial" panose="020B0604020202020204" pitchFamily="34" charset="0"/>
              <a:buChar char="•"/>
            </a:pPr>
            <a:r>
              <a:rPr lang="en-GB" sz="1100" dirty="0">
                <a:latin typeface="Nunito Sans" pitchFamily="2" charset="77"/>
              </a:rPr>
              <a:t>A Scout shirt </a:t>
            </a:r>
          </a:p>
          <a:p>
            <a:pPr marL="171450" indent="-171450" algn="l">
              <a:buFont typeface="Arial" panose="020B0604020202020204" pitchFamily="34" charset="0"/>
              <a:buChar char="•"/>
            </a:pPr>
            <a:r>
              <a:rPr lang="en-GB" sz="1100" dirty="0">
                <a:latin typeface="Nunito Sans" pitchFamily="2" charset="77"/>
              </a:rPr>
              <a:t>Scout activity trousers </a:t>
            </a:r>
          </a:p>
          <a:p>
            <a:pPr marL="171450" indent="-171450" algn="l">
              <a:buFont typeface="Arial" panose="020B0604020202020204" pitchFamily="34" charset="0"/>
              <a:buChar char="•"/>
            </a:pPr>
            <a:r>
              <a:rPr lang="en-GB" sz="1100" dirty="0">
                <a:latin typeface="Nunito Sans" pitchFamily="2" charset="77"/>
              </a:rPr>
              <a:t>Scout Belt</a:t>
            </a:r>
          </a:p>
          <a:p>
            <a:pPr marL="171450" indent="-171450" algn="l">
              <a:buFont typeface="Arial" panose="020B0604020202020204" pitchFamily="34" charset="0"/>
              <a:buChar char="•"/>
            </a:pPr>
            <a:r>
              <a:rPr lang="en-GB" sz="1100" dirty="0">
                <a:latin typeface="Nunito Sans" pitchFamily="2" charset="77"/>
              </a:rPr>
              <a:t>Group scarf with a woggle</a:t>
            </a:r>
            <a:endParaRPr lang="en-GB" sz="1100" b="0" i="0" dirty="0">
              <a:effectLst/>
              <a:latin typeface="Nunito Sans" pitchFamily="2" charset="77"/>
            </a:endParaRPr>
          </a:p>
        </p:txBody>
      </p:sp>
      <p:pic>
        <p:nvPicPr>
          <p:cNvPr id="29" name="Picture 28" descr="A uniform with patches and badges">
            <a:extLst>
              <a:ext uri="{FF2B5EF4-FFF2-40B4-BE49-F238E27FC236}">
                <a16:creationId xmlns:a16="http://schemas.microsoft.com/office/drawing/2014/main" id="{00910998-A073-3F35-EB13-976415758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9357" y="7457143"/>
            <a:ext cx="2750382" cy="1847913"/>
          </a:xfrm>
          <a:prstGeom prst="rect">
            <a:avLst/>
          </a:prstGeom>
        </p:spPr>
      </p:pic>
      <p:sp>
        <p:nvSpPr>
          <p:cNvPr id="30" name="Text Box 43">
            <a:extLst>
              <a:ext uri="{FF2B5EF4-FFF2-40B4-BE49-F238E27FC236}">
                <a16:creationId xmlns:a16="http://schemas.microsoft.com/office/drawing/2014/main" id="{40A0E40F-DC6D-26EC-5369-25BBEB3BDECE}"/>
              </a:ext>
            </a:extLst>
          </p:cNvPr>
          <p:cNvSpPr txBox="1"/>
          <p:nvPr/>
        </p:nvSpPr>
        <p:spPr>
          <a:xfrm>
            <a:off x="3583868" y="6273117"/>
            <a:ext cx="3046460" cy="1435043"/>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r>
              <a:rPr lang="en-GB" sz="1100" b="1" dirty="0">
                <a:solidFill>
                  <a:srgbClr val="003982"/>
                </a:solidFill>
                <a:latin typeface="Nunito Sans Black" pitchFamily="2" charset="77"/>
              </a:rPr>
              <a:t>Explorers</a:t>
            </a:r>
          </a:p>
          <a:p>
            <a:pPr algn="l"/>
            <a:endParaRPr lang="en-GB" sz="1100" dirty="0">
              <a:latin typeface="Nunito Sans" pitchFamily="2" charset="77"/>
            </a:endParaRPr>
          </a:p>
          <a:p>
            <a:pPr algn="l"/>
            <a:r>
              <a:rPr lang="en-GB" sz="1100" dirty="0">
                <a:latin typeface="Nunito Sans" pitchFamily="2" charset="77"/>
              </a:rPr>
              <a:t>Explorer uniform consists of the following items: </a:t>
            </a:r>
          </a:p>
          <a:p>
            <a:pPr marL="171450" indent="-171450" algn="l">
              <a:buFont typeface="Arial" panose="020B0604020202020204" pitchFamily="34" charset="0"/>
              <a:buChar char="•"/>
            </a:pPr>
            <a:r>
              <a:rPr lang="en-GB" sz="1100" dirty="0">
                <a:latin typeface="Nunito Sans" pitchFamily="2" charset="77"/>
              </a:rPr>
              <a:t>An Explorer Scout shirt </a:t>
            </a:r>
          </a:p>
          <a:p>
            <a:pPr marL="171450" indent="-171450" algn="l">
              <a:buFont typeface="Arial" panose="020B0604020202020204" pitchFamily="34" charset="0"/>
              <a:buChar char="•"/>
            </a:pPr>
            <a:r>
              <a:rPr lang="en-GB" sz="1100" dirty="0">
                <a:latin typeface="Nunito Sans" pitchFamily="2" charset="77"/>
              </a:rPr>
              <a:t>Scout activity trousers </a:t>
            </a:r>
          </a:p>
          <a:p>
            <a:pPr marL="171450" indent="-171450" algn="l">
              <a:buFont typeface="Arial" panose="020B0604020202020204" pitchFamily="34" charset="0"/>
              <a:buChar char="•"/>
            </a:pPr>
            <a:r>
              <a:rPr lang="en-GB" sz="1100" dirty="0">
                <a:latin typeface="Nunito Sans" pitchFamily="2" charset="77"/>
              </a:rPr>
              <a:t>Scout Belt</a:t>
            </a:r>
          </a:p>
          <a:p>
            <a:pPr marL="171450" indent="-171450" algn="l">
              <a:buFont typeface="Arial" panose="020B0604020202020204" pitchFamily="34" charset="0"/>
              <a:buChar char="•"/>
            </a:pPr>
            <a:r>
              <a:rPr lang="en-GB" sz="1100" dirty="0">
                <a:latin typeface="Nunito Sans" pitchFamily="2" charset="77"/>
              </a:rPr>
              <a:t>District scarf with a woggle</a:t>
            </a:r>
            <a:endParaRPr lang="en-GB" sz="1100" b="0" i="0" dirty="0">
              <a:effectLst/>
              <a:latin typeface="Nunito Sans" pitchFamily="2" charset="77"/>
            </a:endParaRPr>
          </a:p>
        </p:txBody>
      </p:sp>
    </p:spTree>
    <p:extLst>
      <p:ext uri="{BB962C8B-B14F-4D97-AF65-F5344CB8AC3E}">
        <p14:creationId xmlns:p14="http://schemas.microsoft.com/office/powerpoint/2010/main" val="3488045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EE312-69AC-C6DC-E0EA-FD10A4AECA04}"/>
            </a:ext>
          </a:extLst>
        </p:cNvPr>
        <p:cNvGrpSpPr/>
        <p:nvPr/>
      </p:nvGrpSpPr>
      <p:grpSpPr>
        <a:xfrm>
          <a:off x="0" y="0"/>
          <a:ext cx="0" cy="0"/>
          <a:chOff x="0" y="0"/>
          <a:chExt cx="0" cy="0"/>
        </a:xfrm>
      </p:grpSpPr>
      <p:cxnSp>
        <p:nvCxnSpPr>
          <p:cNvPr id="11" name="AutoShape 12">
            <a:extLst>
              <a:ext uri="{FF2B5EF4-FFF2-40B4-BE49-F238E27FC236}">
                <a16:creationId xmlns:a16="http://schemas.microsoft.com/office/drawing/2014/main" id="{1873F2AA-D54E-FD6B-CB74-82EE6DB42C80}"/>
              </a:ext>
            </a:extLst>
          </p:cNvPr>
          <p:cNvCxnSpPr>
            <a:cxnSpLocks noChangeShapeType="1"/>
          </p:cNvCxnSpPr>
          <p:nvPr/>
        </p:nvCxnSpPr>
        <p:spPr bwMode="auto">
          <a:xfrm>
            <a:off x="298214" y="2705426"/>
            <a:ext cx="6148793" cy="0"/>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sp>
        <p:nvSpPr>
          <p:cNvPr id="5" name="Text Box 43">
            <a:extLst>
              <a:ext uri="{FF2B5EF4-FFF2-40B4-BE49-F238E27FC236}">
                <a16:creationId xmlns:a16="http://schemas.microsoft.com/office/drawing/2014/main" id="{5D74596B-B54E-43E9-20AC-11A04BAE7410}"/>
              </a:ext>
            </a:extLst>
          </p:cNvPr>
          <p:cNvSpPr txBox="1"/>
          <p:nvPr/>
        </p:nvSpPr>
        <p:spPr>
          <a:xfrm>
            <a:off x="298216" y="881664"/>
            <a:ext cx="6148791" cy="146470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r>
              <a:rPr lang="en-GB" sz="1100" dirty="0">
                <a:latin typeface="Nunito Sans" pitchFamily="2" charset="0"/>
              </a:rPr>
              <a:t>Scout Groups charge subscriptions to cover the cost of equipment and the resources to enable us to deliver good quality Scouting. Part of those subscriptions (subs) go towards the annual membership fee paid to headquarters for the day-to-day running of The Scout Association that includes some insurance for all members. </a:t>
            </a:r>
          </a:p>
          <a:p>
            <a:pPr algn="l"/>
            <a:endParaRPr lang="en-GB" sz="1100" b="0" i="0" dirty="0">
              <a:effectLst/>
              <a:latin typeface="Nunito Sans" pitchFamily="2" charset="0"/>
            </a:endParaRPr>
          </a:p>
          <a:p>
            <a:pPr algn="l"/>
            <a:r>
              <a:rPr lang="en-GB" sz="1100" b="0" i="0" dirty="0">
                <a:effectLst/>
                <a:latin typeface="Nunito Sans" pitchFamily="2" charset="0"/>
              </a:rPr>
              <a:t>Each section at Highweek will also undertake </a:t>
            </a:r>
            <a:r>
              <a:rPr lang="en-GB" sz="1100" dirty="0">
                <a:latin typeface="Nunito Sans" pitchFamily="2" charset="0"/>
              </a:rPr>
              <a:t>activities that require an extra cost in order for us to do them; such as camping trips or Adventurous activities. Sections will subsidise these activities as much as possible but will inform you of any extra charges for these activities. </a:t>
            </a:r>
          </a:p>
          <a:p>
            <a:pPr algn="l"/>
            <a:endParaRPr lang="en-GB" sz="1100" b="0" i="0" dirty="0">
              <a:effectLst/>
              <a:latin typeface="Nunito Sans" pitchFamily="2" charset="0"/>
            </a:endParaRPr>
          </a:p>
          <a:p>
            <a:r>
              <a:rPr lang="en-GB" sz="1100" dirty="0">
                <a:latin typeface="Nunito Sans" pitchFamily="2" charset="0"/>
              </a:rPr>
              <a:t>All of your leaders are unpaid volunteers, and we are always looking for more adults to join us!</a:t>
            </a:r>
          </a:p>
          <a:p>
            <a:pPr algn="l"/>
            <a:endParaRPr lang="en-GB" sz="1100" b="0" i="0" dirty="0">
              <a:effectLst/>
              <a:latin typeface="Nunito Sans" pitchFamily="2" charset="0"/>
            </a:endParaRPr>
          </a:p>
        </p:txBody>
      </p:sp>
      <p:sp>
        <p:nvSpPr>
          <p:cNvPr id="2" name="Text Box 709676410">
            <a:extLst>
              <a:ext uri="{FF2B5EF4-FFF2-40B4-BE49-F238E27FC236}">
                <a16:creationId xmlns:a16="http://schemas.microsoft.com/office/drawing/2014/main" id="{39CE14F7-48E2-D1F2-29BD-2BD142377B1C}"/>
              </a:ext>
            </a:extLst>
          </p:cNvPr>
          <p:cNvSpPr txBox="1"/>
          <p:nvPr/>
        </p:nvSpPr>
        <p:spPr>
          <a:xfrm>
            <a:off x="279759" y="419101"/>
            <a:ext cx="4541520" cy="39560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nSpc>
                <a:spcPts val="2400"/>
              </a:lnSpc>
            </a:pPr>
            <a:r>
              <a:rPr lang="en-GB" sz="2200" b="1" spc="-50" dirty="0">
                <a:solidFill>
                  <a:srgbClr val="7414DC"/>
                </a:solidFill>
                <a:latin typeface="Nunito Sans Black" pitchFamily="2" charset="0"/>
                <a:ea typeface="NunitoSans-Black"/>
                <a:cs typeface="NunitoSans-Black"/>
              </a:rPr>
              <a:t>How Much Does Scouting Cost?</a:t>
            </a:r>
            <a:endParaRPr lang="en-GB" sz="2200" b="1" spc="-50" dirty="0">
              <a:solidFill>
                <a:srgbClr val="7414DC"/>
              </a:solidFill>
              <a:effectLst/>
              <a:latin typeface="Nunito Sans Black" pitchFamily="2" charset="0"/>
              <a:ea typeface="NunitoSans-Black"/>
              <a:cs typeface="NunitoSans-Black"/>
            </a:endParaRPr>
          </a:p>
        </p:txBody>
      </p:sp>
      <p:sp>
        <p:nvSpPr>
          <p:cNvPr id="14" name="Text Box 43">
            <a:extLst>
              <a:ext uri="{FF2B5EF4-FFF2-40B4-BE49-F238E27FC236}">
                <a16:creationId xmlns:a16="http://schemas.microsoft.com/office/drawing/2014/main" id="{90C93D88-C61C-4F8C-07E5-CC8F7291FC1F}"/>
              </a:ext>
            </a:extLst>
          </p:cNvPr>
          <p:cNvSpPr txBox="1"/>
          <p:nvPr/>
        </p:nvSpPr>
        <p:spPr>
          <a:xfrm>
            <a:off x="298216" y="2976082"/>
            <a:ext cx="6280026" cy="211427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r>
              <a:rPr lang="en-GB" sz="1100" b="1" i="0" dirty="0">
                <a:effectLst/>
                <a:latin typeface="Nunito Sans" pitchFamily="2" charset="0"/>
              </a:rPr>
              <a:t>At 1</a:t>
            </a:r>
            <a:r>
              <a:rPr lang="en-GB" sz="1100" b="1" i="0" baseline="30000" dirty="0">
                <a:effectLst/>
                <a:latin typeface="Nunito Sans" pitchFamily="2" charset="0"/>
              </a:rPr>
              <a:t>st</a:t>
            </a:r>
            <a:r>
              <a:rPr lang="en-GB" sz="1100" b="1" i="0" dirty="0">
                <a:effectLst/>
                <a:latin typeface="Nunito Sans" pitchFamily="2" charset="0"/>
              </a:rPr>
              <a:t> Highweek Village Scout Group our subs are:</a:t>
            </a:r>
            <a:endParaRPr lang="en-GB" sz="1100" b="1" dirty="0">
              <a:latin typeface="Nunito Sans" pitchFamily="2" charset="0"/>
            </a:endParaRPr>
          </a:p>
          <a:p>
            <a:pPr algn="l"/>
            <a:r>
              <a:rPr lang="en-GB" sz="1100" b="1" i="0" dirty="0">
                <a:effectLst/>
                <a:latin typeface="Nunito Sans" pitchFamily="2" charset="0"/>
              </a:rPr>
              <a:t>£12 per month, per child</a:t>
            </a:r>
            <a:r>
              <a:rPr lang="en-GB" sz="1100" b="1" dirty="0">
                <a:latin typeface="Nunito Sans" pitchFamily="2" charset="0"/>
              </a:rPr>
              <a:t>, due once your child has attended for 4 weeks</a:t>
            </a:r>
            <a:r>
              <a:rPr lang="en-GB" sz="1100" dirty="0">
                <a:latin typeface="Nunito Sans" pitchFamily="2" charset="0"/>
              </a:rPr>
              <a:t>. (First Month Free)</a:t>
            </a:r>
          </a:p>
          <a:p>
            <a:pPr algn="l"/>
            <a:endParaRPr lang="en-GB" sz="1100" b="0" i="0" dirty="0">
              <a:effectLst/>
              <a:latin typeface="Nunito Sans" pitchFamily="2" charset="0"/>
            </a:endParaRPr>
          </a:p>
          <a:p>
            <a:pPr algn="l"/>
            <a:r>
              <a:rPr lang="en-GB" sz="1100" dirty="0">
                <a:latin typeface="Nunito Sans" pitchFamily="2" charset="0"/>
              </a:rPr>
              <a:t>We ask that a standing order be set up at your bank so that Subs are transferred by the 5</a:t>
            </a:r>
            <a:r>
              <a:rPr lang="en-GB" sz="1100" baseline="30000" dirty="0">
                <a:latin typeface="Nunito Sans" pitchFamily="2" charset="0"/>
              </a:rPr>
              <a:t>th</a:t>
            </a:r>
            <a:r>
              <a:rPr lang="en-GB" sz="1100" dirty="0">
                <a:latin typeface="Nunito Sans" pitchFamily="2" charset="0"/>
              </a:rPr>
              <a:t> of each month. </a:t>
            </a:r>
            <a:r>
              <a:rPr lang="en-GB" sz="1100" b="0" i="0" dirty="0">
                <a:effectLst/>
                <a:latin typeface="Nunito Sans" pitchFamily="2" charset="0"/>
              </a:rPr>
              <a:t>Our bank details are: </a:t>
            </a:r>
          </a:p>
          <a:p>
            <a:pPr algn="l"/>
            <a:endParaRPr lang="en-GB" sz="1100" dirty="0">
              <a:latin typeface="Nunito Sans" pitchFamily="2" charset="0"/>
            </a:endParaRPr>
          </a:p>
          <a:p>
            <a:pPr algn="l"/>
            <a:r>
              <a:rPr lang="en-GB" sz="1100" b="0" u="sng" dirty="0">
                <a:effectLst/>
                <a:latin typeface="Nunito Sans" pitchFamily="2" charset="0"/>
              </a:rPr>
              <a:t>Barclays Bank Plc, Newton Abbot</a:t>
            </a:r>
          </a:p>
          <a:p>
            <a:pPr algn="l"/>
            <a:r>
              <a:rPr lang="en-GB" sz="1100" dirty="0">
                <a:latin typeface="Nunito Sans" pitchFamily="2" charset="0"/>
              </a:rPr>
              <a:t>Sort Code: 20 60 88</a:t>
            </a:r>
          </a:p>
          <a:p>
            <a:pPr algn="l"/>
            <a:r>
              <a:rPr lang="en-GB" sz="1100" dirty="0">
                <a:latin typeface="Nunito Sans" pitchFamily="2" charset="0"/>
              </a:rPr>
              <a:t>Account Number: 00475556</a:t>
            </a:r>
          </a:p>
          <a:p>
            <a:pPr algn="l"/>
            <a:r>
              <a:rPr lang="en-GB" sz="1100" dirty="0">
                <a:latin typeface="Nunito Sans" pitchFamily="2" charset="0"/>
              </a:rPr>
              <a:t>Reference: Please use your child’s full name</a:t>
            </a:r>
            <a:endParaRPr lang="en-GB" sz="1100" b="0" i="0" dirty="0">
              <a:effectLst/>
              <a:latin typeface="Nunito Sans" pitchFamily="2" charset="0"/>
            </a:endParaRPr>
          </a:p>
          <a:p>
            <a:pPr algn="l"/>
            <a:endParaRPr lang="en-GB" sz="1100" dirty="0">
              <a:latin typeface="Nunito Sans" pitchFamily="2" charset="0"/>
            </a:endParaRPr>
          </a:p>
          <a:p>
            <a:pPr algn="l"/>
            <a:endParaRPr lang="en-GB" sz="1100" b="0" i="0" dirty="0">
              <a:effectLst/>
              <a:latin typeface="Nunito Sans" pitchFamily="2" charset="0"/>
            </a:endParaRPr>
          </a:p>
          <a:p>
            <a:pPr algn="l"/>
            <a:endParaRPr lang="en-GB" sz="1100" b="0" i="0" dirty="0">
              <a:effectLst/>
              <a:latin typeface="Nunito Sans" pitchFamily="2" charset="0"/>
            </a:endParaRPr>
          </a:p>
          <a:p>
            <a:pPr algn="l"/>
            <a:endParaRPr lang="en-GB" sz="1100" dirty="0">
              <a:latin typeface="Nunito Sans" pitchFamily="2" charset="0"/>
            </a:endParaRPr>
          </a:p>
          <a:p>
            <a:pPr algn="l"/>
            <a:endParaRPr lang="en-GB" sz="1100" b="0" i="0" dirty="0">
              <a:effectLst/>
              <a:latin typeface="Nunito Sans" pitchFamily="2" charset="0"/>
            </a:endParaRPr>
          </a:p>
        </p:txBody>
      </p:sp>
      <p:sp>
        <p:nvSpPr>
          <p:cNvPr id="3" name="Text Box 43">
            <a:extLst>
              <a:ext uri="{FF2B5EF4-FFF2-40B4-BE49-F238E27FC236}">
                <a16:creationId xmlns:a16="http://schemas.microsoft.com/office/drawing/2014/main" id="{68E90EA0-439F-E867-4AC3-96446D1A16B1}"/>
              </a:ext>
            </a:extLst>
          </p:cNvPr>
          <p:cNvSpPr txBox="1"/>
          <p:nvPr/>
        </p:nvSpPr>
        <p:spPr>
          <a:xfrm>
            <a:off x="298215" y="4941979"/>
            <a:ext cx="3317992" cy="288900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spcAft>
                <a:spcPts val="800"/>
              </a:spcAft>
            </a:pPr>
            <a:r>
              <a:rPr lang="en-GB" sz="1400" b="1" dirty="0">
                <a:solidFill>
                  <a:srgbClr val="7414DC"/>
                </a:solidFill>
                <a:latin typeface="Nunito Sans Black" pitchFamily="2" charset="77"/>
              </a:rPr>
              <a:t>Financial Help </a:t>
            </a:r>
            <a:endParaRPr lang="en-GB" sz="1400" b="1" dirty="0">
              <a:latin typeface="Nunito Sans Black" pitchFamily="2" charset="77"/>
            </a:endParaRPr>
          </a:p>
          <a:p>
            <a:pPr algn="l">
              <a:spcAft>
                <a:spcPts val="800"/>
              </a:spcAft>
            </a:pPr>
            <a:r>
              <a:rPr lang="en-GB" sz="1100" dirty="0">
                <a:latin typeface="Nunito Sans" pitchFamily="2" charset="0"/>
              </a:rPr>
              <a:t>We appreciate that funds can sometimes be tight. If you need help with the cost of a camp or if you want to spread the payments, then please have a quiet chat with one of the Leaders. </a:t>
            </a:r>
          </a:p>
          <a:p>
            <a:pPr algn="l">
              <a:spcAft>
                <a:spcPts val="800"/>
              </a:spcAft>
            </a:pPr>
            <a:r>
              <a:rPr lang="en-GB" sz="1100" dirty="0">
                <a:latin typeface="Nunito Sans" pitchFamily="2" charset="0"/>
              </a:rPr>
              <a:t>We are as flexible as possible and would rather know in advance than be chasing you later! </a:t>
            </a:r>
          </a:p>
          <a:p>
            <a:pPr algn="l">
              <a:spcAft>
                <a:spcPts val="800"/>
              </a:spcAft>
            </a:pPr>
            <a:r>
              <a:rPr lang="en-GB" sz="1100" dirty="0">
                <a:latin typeface="Nunito Sans" pitchFamily="2" charset="0"/>
              </a:rPr>
              <a:t>We are keen that everyone has the opportunity to attend at least one camp each year. </a:t>
            </a:r>
          </a:p>
          <a:p>
            <a:pPr algn="l">
              <a:spcAft>
                <a:spcPts val="800"/>
              </a:spcAft>
            </a:pPr>
            <a:r>
              <a:rPr lang="en-GB" sz="1100" dirty="0">
                <a:latin typeface="Nunito Sans" pitchFamily="2" charset="0"/>
              </a:rPr>
              <a:t>It is not our policy to exclude any young person from an activity because of cost, however we do not have a bursary fund.</a:t>
            </a:r>
          </a:p>
          <a:p>
            <a:pPr algn="l">
              <a:spcAft>
                <a:spcPts val="800"/>
              </a:spcAft>
            </a:pPr>
            <a:endParaRPr lang="en-GB" sz="1100" dirty="0">
              <a:effectLst/>
              <a:latin typeface="Nunito Sans" pitchFamily="2" charset="0"/>
            </a:endParaRPr>
          </a:p>
          <a:p>
            <a:pPr algn="l">
              <a:spcAft>
                <a:spcPts val="800"/>
              </a:spcAft>
            </a:pPr>
            <a:endParaRPr lang="en-GB" sz="1100" dirty="0">
              <a:effectLst/>
              <a:latin typeface="Nunito Sans" pitchFamily="2" charset="0"/>
            </a:endParaRPr>
          </a:p>
          <a:p>
            <a:pPr algn="l">
              <a:spcAft>
                <a:spcPts val="800"/>
              </a:spcAft>
            </a:pPr>
            <a:endParaRPr lang="en-GB" sz="1100" dirty="0">
              <a:latin typeface="Nunito Sans" pitchFamily="2" charset="0"/>
            </a:endParaRPr>
          </a:p>
          <a:p>
            <a:pPr algn="l">
              <a:spcAft>
                <a:spcPts val="800"/>
              </a:spcAft>
            </a:pPr>
            <a:endParaRPr lang="en-GB" sz="1100" dirty="0">
              <a:effectLst/>
              <a:latin typeface="Nunito Sans" pitchFamily="2" charset="0"/>
            </a:endParaRPr>
          </a:p>
        </p:txBody>
      </p:sp>
      <p:pic>
        <p:nvPicPr>
          <p:cNvPr id="7" name="Picture 6">
            <a:extLst>
              <a:ext uri="{FF2B5EF4-FFF2-40B4-BE49-F238E27FC236}">
                <a16:creationId xmlns:a16="http://schemas.microsoft.com/office/drawing/2014/main" id="{CA1DE36A-7F3F-B5F0-2E3B-7B44F63E96DC}"/>
              </a:ext>
            </a:extLst>
          </p:cNvPr>
          <p:cNvPicPr>
            <a:picLocks noChangeAspect="1"/>
          </p:cNvPicPr>
          <p:nvPr/>
        </p:nvPicPr>
        <p:blipFill>
          <a:blip r:embed="rId2"/>
          <a:srcRect t="9145"/>
          <a:stretch/>
        </p:blipFill>
        <p:spPr>
          <a:xfrm>
            <a:off x="4248530" y="4076943"/>
            <a:ext cx="1941592" cy="1038407"/>
          </a:xfrm>
          <a:prstGeom prst="rect">
            <a:avLst/>
          </a:prstGeom>
        </p:spPr>
      </p:pic>
      <p:sp>
        <p:nvSpPr>
          <p:cNvPr id="8" name="Text Box 43">
            <a:extLst>
              <a:ext uri="{FF2B5EF4-FFF2-40B4-BE49-F238E27FC236}">
                <a16:creationId xmlns:a16="http://schemas.microsoft.com/office/drawing/2014/main" id="{762D64D6-4A54-24E0-F0EE-86F8E050283B}"/>
              </a:ext>
            </a:extLst>
          </p:cNvPr>
          <p:cNvSpPr txBox="1"/>
          <p:nvPr/>
        </p:nvSpPr>
        <p:spPr>
          <a:xfrm>
            <a:off x="4248530" y="5145221"/>
            <a:ext cx="2198477" cy="317134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l">
              <a:spcAft>
                <a:spcPts val="800"/>
              </a:spcAft>
            </a:pPr>
            <a:r>
              <a:rPr lang="en-GB" sz="1400" b="1" dirty="0">
                <a:solidFill>
                  <a:srgbClr val="7414DC"/>
                </a:solidFill>
                <a:latin typeface="Nunito Sans Black" pitchFamily="2" charset="77"/>
              </a:rPr>
              <a:t>Help your Subs go further…</a:t>
            </a:r>
            <a:endParaRPr lang="en-GB" sz="1400" b="1" dirty="0">
              <a:latin typeface="Nunito Sans Black" pitchFamily="2" charset="77"/>
            </a:endParaRPr>
          </a:p>
          <a:p>
            <a:pPr algn="l">
              <a:spcAft>
                <a:spcPts val="800"/>
              </a:spcAft>
            </a:pPr>
            <a:r>
              <a:rPr lang="en-GB" sz="1100" dirty="0">
                <a:latin typeface="Nunito Sans" pitchFamily="2" charset="0"/>
              </a:rPr>
              <a:t>Highweek Scout Group is able to recover income tax on any donation provided a declaration has been made to cover the tax reclaim. </a:t>
            </a:r>
          </a:p>
          <a:p>
            <a:pPr algn="l">
              <a:spcAft>
                <a:spcPts val="800"/>
              </a:spcAft>
            </a:pPr>
            <a:r>
              <a:rPr lang="en-GB" sz="1100" dirty="0">
                <a:latin typeface="Nunito Sans" pitchFamily="2" charset="0"/>
              </a:rPr>
              <a:t>Donations may now be of any value. The only criteria is that the individual making the donation has to pay income tax or capital gains tax of at least the amount to be recovered by the Group.</a:t>
            </a:r>
          </a:p>
          <a:p>
            <a:pPr algn="l">
              <a:spcAft>
                <a:spcPts val="800"/>
              </a:spcAft>
            </a:pPr>
            <a:r>
              <a:rPr lang="en-GB" sz="1100" dirty="0">
                <a:latin typeface="Nunito Sans" pitchFamily="2" charset="0"/>
              </a:rPr>
              <a:t>If you complete a declaration, up to 25p in each £1 can be claimed back by the Group from the ‘Tax Man’. This will really help the Group’s finances and cut down the pressure on the essential fundraising!</a:t>
            </a:r>
            <a:endParaRPr lang="en-GB" sz="1100" b="0" i="0" dirty="0">
              <a:effectLst/>
              <a:latin typeface="Nunito Sans" pitchFamily="2" charset="0"/>
            </a:endParaRPr>
          </a:p>
          <a:p>
            <a:pPr algn="l">
              <a:spcAft>
                <a:spcPts val="800"/>
              </a:spcAft>
            </a:pPr>
            <a:r>
              <a:rPr lang="en-GB" sz="1100" dirty="0">
                <a:latin typeface="Nunito Sans" pitchFamily="2" charset="0"/>
              </a:rPr>
              <a:t>Please speak to a Leader if you need a Gift Aid declaration form. </a:t>
            </a:r>
            <a:endParaRPr lang="en-GB" sz="1100" b="0" i="0" dirty="0">
              <a:effectLst/>
              <a:latin typeface="Nunito Sans" pitchFamily="2" charset="0"/>
            </a:endParaRPr>
          </a:p>
          <a:p>
            <a:pPr algn="l">
              <a:spcAft>
                <a:spcPts val="800"/>
              </a:spcAft>
            </a:pPr>
            <a:endParaRPr lang="en-GB" sz="1100" dirty="0">
              <a:latin typeface="Nunito Sans" pitchFamily="2" charset="0"/>
            </a:endParaRPr>
          </a:p>
          <a:p>
            <a:pPr algn="l">
              <a:spcAft>
                <a:spcPts val="800"/>
              </a:spcAft>
            </a:pPr>
            <a:endParaRPr lang="en-GB" sz="1100" b="0" i="0" dirty="0">
              <a:effectLst/>
              <a:latin typeface="Nunito Sans" pitchFamily="2" charset="0"/>
            </a:endParaRPr>
          </a:p>
        </p:txBody>
      </p:sp>
      <p:cxnSp>
        <p:nvCxnSpPr>
          <p:cNvPr id="9" name="AutoShape 12">
            <a:extLst>
              <a:ext uri="{FF2B5EF4-FFF2-40B4-BE49-F238E27FC236}">
                <a16:creationId xmlns:a16="http://schemas.microsoft.com/office/drawing/2014/main" id="{0D4B142A-8542-EFF3-B834-732A98E87F7B}"/>
              </a:ext>
            </a:extLst>
          </p:cNvPr>
          <p:cNvCxnSpPr>
            <a:cxnSpLocks noChangeShapeType="1"/>
          </p:cNvCxnSpPr>
          <p:nvPr/>
        </p:nvCxnSpPr>
        <p:spPr bwMode="auto">
          <a:xfrm>
            <a:off x="4001986" y="4001135"/>
            <a:ext cx="0" cy="5147886"/>
          </a:xfrm>
          <a:prstGeom prst="straightConnector1">
            <a:avLst/>
          </a:prstGeom>
          <a:noFill/>
          <a:ln w="3175">
            <a:solidFill>
              <a:srgbClr val="000000"/>
            </a:solidFill>
            <a:round/>
            <a:headEnd type="none" w="med" len="med"/>
            <a:tailEnd type="none" w="med" len="med"/>
          </a:ln>
          <a:extLst>
            <a:ext uri="{909E8E84-426E-40DD-AFC4-6F175D3DCCD1}">
              <a14:hiddenFill xmlns:a14="http://schemas.microsoft.com/office/drawing/2010/main">
                <a:noFill/>
              </a14:hiddenFill>
            </a:ext>
          </a:extLst>
        </p:spPr>
      </p:cxnSp>
      <p:pic>
        <p:nvPicPr>
          <p:cNvPr id="24" name="Picture 23" descr="A group of kids posing for a photo">
            <a:extLst>
              <a:ext uri="{FF2B5EF4-FFF2-40B4-BE49-F238E27FC236}">
                <a16:creationId xmlns:a16="http://schemas.microsoft.com/office/drawing/2014/main" id="{218D1202-174F-E8BF-7DBE-234FE3708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14" y="7669925"/>
            <a:ext cx="3457229" cy="1816966"/>
          </a:xfrm>
          <a:prstGeom prst="rect">
            <a:avLst/>
          </a:prstGeom>
        </p:spPr>
      </p:pic>
    </p:spTree>
    <p:extLst>
      <p:ext uri="{BB962C8B-B14F-4D97-AF65-F5344CB8AC3E}">
        <p14:creationId xmlns:p14="http://schemas.microsoft.com/office/powerpoint/2010/main" val="25633018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Office Theme</Template>
  <TotalTime>680</TotalTime>
  <Words>4629</Words>
  <Application>Microsoft Office PowerPoint</Application>
  <PresentationFormat>A4 Paper (210x297 mm)</PresentationFormat>
  <Paragraphs>319</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Nunito Sans</vt:lpstr>
      <vt:lpstr>Nunito Sans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Graham Coates</dc:creator>
  <cp:lastModifiedBy>Graham Coates</cp:lastModifiedBy>
  <cp:revision>35</cp:revision>
  <dcterms:created xsi:type="dcterms:W3CDTF">2025-01-21T13:59:22Z</dcterms:created>
  <dcterms:modified xsi:type="dcterms:W3CDTF">2026-02-02T12:29:51Z</dcterms:modified>
</cp:coreProperties>
</file>